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4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82" r:id="rId6"/>
    <p:sldId id="261" r:id="rId7"/>
    <p:sldId id="262" r:id="rId8"/>
    <p:sldId id="263" r:id="rId9"/>
    <p:sldId id="264" r:id="rId10"/>
    <p:sldId id="283" r:id="rId11"/>
    <p:sldId id="266" r:id="rId12"/>
    <p:sldId id="267" r:id="rId13"/>
    <p:sldId id="268" r:id="rId14"/>
    <p:sldId id="269" r:id="rId15"/>
    <p:sldId id="270" r:id="rId16"/>
    <p:sldId id="271" r:id="rId17"/>
    <p:sldId id="284" r:id="rId18"/>
    <p:sldId id="273" r:id="rId19"/>
    <p:sldId id="274" r:id="rId20"/>
    <p:sldId id="28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6858000" type="screen4x3"/>
  <p:notesSz cx="6858000" cy="9144000"/>
  <p:embeddedFontLst>
    <p:embeddedFont>
      <p:font typeface="Century Gothic" panose="020B0502020202020204" pitchFamily="34" charset="0"/>
      <p:regular r:id="rId29"/>
      <p:bold r:id="rId30"/>
      <p:italic r:id="rId31"/>
      <p:bold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7CBF026-4C7C-4BA1-8E88-767C0EB9FC93}">
  <a:tblStyle styleId="{47CBF026-4C7C-4BA1-8E88-767C0EB9FC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450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438a7194a5_7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438a7194a5_7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 - cut down a bit?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06440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387d28b0e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387d28b0e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Jeff - make text in photo clearer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387d28b0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387d28b0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Jeff - I think we should have the path definition parallel to the ground in all cases. If not, people will struggle to follow. MAKE CLEAR WHERE BALCONY IS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37d036ade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37d036ade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Jeff - MAKE CLEAR WHERE BALCONY IS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37d036ade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37d036ade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 - add basket drawing onto end of model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437d036ade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437d036ade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 Conchar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38a7194a5_8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38a7194a5_8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438a7194a5_7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438a7194a5_7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 - cut down a bit?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133013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387d28b0e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387d28b0e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 - people will probably ask questions about safety. Discuss thoroughly &amp; Be prepared to answer questions about it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437d036ade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437d036ade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 - know what other spec’s need to be refined in case someone asks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438a7194a5_7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438a7194a5_7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 - cut down a bit?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438a7194a5_7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438a7194a5_7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 - cut down a bit?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260041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4387d28b0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4387d28b0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383c93a2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4383c93a2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Blake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MEchanical design of telescopic extension arm and CAD of mechanism will be the bulk of phase II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387d28b0e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387d28b0e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387d28b0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4387d28b0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Blake - discussion or conclusion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38a7194a5_9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38a7194a5_9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 - cut down a bit?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438a7194a5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438a7194a5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42692270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42692270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 - cut down a bit?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437d036ade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437d036ade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438a7194a5_7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438a7194a5_7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 - cut down a bit?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50785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37d036ade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37d036ade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37d036ade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37d036ade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37d036ade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37d036ade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Blake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Survey responses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Needs are subject to change based on survey we sent out, matt will discuss in more detail during the concept selection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are customer needs, also need to take into account other stakeholder needs like the drone operator company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Operational speed and drone safety are drone operator needs and need to be a fairly high priority to maintain coordination and cooperation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37d036ade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437d036ade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Blake - highlight key specs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go over high priority specs: metric to keep package safe, metric to minimize drone danger, minimize human interaction and increase human safety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Durability and reliability - minimize mechanical and electrical failures, also attributed to waterproofing device, number of uses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S">
  <p:cSld name="SE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" y="461325"/>
            <a:ext cx="2510028" cy="123493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>
            <a:spLocks noGrp="1"/>
          </p:cNvSpPr>
          <p:nvPr>
            <p:ph type="pic" idx="2"/>
          </p:nvPr>
        </p:nvSpPr>
        <p:spPr>
          <a:xfrm>
            <a:off x="0" y="3619500"/>
            <a:ext cx="9144000" cy="27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1"/>
          </p:nvPr>
        </p:nvSpPr>
        <p:spPr>
          <a:xfrm>
            <a:off x="374316" y="2392946"/>
            <a:ext cx="7918800" cy="10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siness">
  <p:cSld name="Busines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" y="458430"/>
            <a:ext cx="2509985" cy="100399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374316" y="2311400"/>
            <a:ext cx="7918800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>
            <a:spLocks noGrp="1"/>
          </p:cNvSpPr>
          <p:nvPr>
            <p:ph type="pic" idx="2"/>
          </p:nvPr>
        </p:nvSpPr>
        <p:spPr>
          <a:xfrm>
            <a:off x="0" y="3619500"/>
            <a:ext cx="9144000" cy="27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SE">
  <p:cSld name="SS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" y="461777"/>
            <a:ext cx="2509985" cy="99897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374316" y="2311400"/>
            <a:ext cx="7918800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>
            <a:spLocks noGrp="1"/>
          </p:cNvSpPr>
          <p:nvPr>
            <p:ph type="pic" idx="2"/>
          </p:nvPr>
        </p:nvSpPr>
        <p:spPr>
          <a:xfrm>
            <a:off x="0" y="3619500"/>
            <a:ext cx="9144000" cy="27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">
  <p:cSld name="CAL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" name="Google Shape;33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9447" y="457200"/>
            <a:ext cx="2506658" cy="104277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>
            <a:spLocks noGrp="1"/>
          </p:cNvSpPr>
          <p:nvPr>
            <p:ph type="pic" idx="2"/>
          </p:nvPr>
        </p:nvSpPr>
        <p:spPr>
          <a:xfrm>
            <a:off x="0" y="3619500"/>
            <a:ext cx="9144000" cy="27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374316" y="2311400"/>
            <a:ext cx="7918800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48" y="6419355"/>
            <a:ext cx="9144048" cy="438765"/>
            <a:chOff x="-48" y="4172975"/>
            <a:chExt cx="9144048" cy="438765"/>
          </a:xfrm>
        </p:grpSpPr>
        <p:cxnSp>
          <p:nvCxnSpPr>
            <p:cNvPr id="7" name="Google Shape;7;p1"/>
            <p:cNvCxnSpPr/>
            <p:nvPr/>
          </p:nvCxnSpPr>
          <p:spPr>
            <a:xfrm rot="10800000">
              <a:off x="-48" y="4172975"/>
              <a:ext cx="3045000" cy="0"/>
            </a:xfrm>
            <a:prstGeom prst="straightConnector1">
              <a:avLst/>
            </a:prstGeom>
            <a:noFill/>
            <a:ln w="50800" cap="flat" cmpd="sng">
              <a:solidFill>
                <a:srgbClr val="DF702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8;p1"/>
            <p:cNvCxnSpPr/>
            <p:nvPr/>
          </p:nvCxnSpPr>
          <p:spPr>
            <a:xfrm rot="10800000">
              <a:off x="3045000" y="4173532"/>
              <a:ext cx="6099000" cy="0"/>
            </a:xfrm>
            <a:prstGeom prst="straightConnector1">
              <a:avLst/>
            </a:prstGeom>
            <a:noFill/>
            <a:ln w="50800" cap="flat" cmpd="sng">
              <a:solidFill>
                <a:srgbClr val="0F78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" name="Google Shape;9;p1"/>
            <p:cNvSpPr/>
            <p:nvPr/>
          </p:nvSpPr>
          <p:spPr>
            <a:xfrm>
              <a:off x="0" y="4200140"/>
              <a:ext cx="9144000" cy="4116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" name="Google Shape;10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391150" y="6584950"/>
            <a:ext cx="2200271" cy="9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" name="Google Shape;12;p1"/>
          <p:cNvGrpSpPr/>
          <p:nvPr/>
        </p:nvGrpSpPr>
        <p:grpSpPr>
          <a:xfrm>
            <a:off x="0" y="0"/>
            <a:ext cx="9144048" cy="928828"/>
            <a:chOff x="0" y="2593782"/>
            <a:chExt cx="9144048" cy="928828"/>
          </a:xfrm>
        </p:grpSpPr>
        <p:cxnSp>
          <p:nvCxnSpPr>
            <p:cNvPr id="13" name="Google Shape;13;p1"/>
            <p:cNvCxnSpPr/>
            <p:nvPr/>
          </p:nvCxnSpPr>
          <p:spPr>
            <a:xfrm>
              <a:off x="6099048" y="2619904"/>
              <a:ext cx="3045000" cy="0"/>
            </a:xfrm>
            <a:prstGeom prst="straightConnector1">
              <a:avLst/>
            </a:prstGeom>
            <a:noFill/>
            <a:ln w="508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0" y="2620461"/>
              <a:ext cx="6099000" cy="0"/>
            </a:xfrm>
            <a:prstGeom prst="straightConnector1">
              <a:avLst/>
            </a:prstGeom>
            <a:noFill/>
            <a:ln w="50800" cap="flat" cmpd="sng">
              <a:solidFill>
                <a:srgbClr val="90152A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5" name="Google Shape;15;p1"/>
            <p:cNvPicPr preferRelativeResize="0"/>
            <p:nvPr/>
          </p:nvPicPr>
          <p:blipFill rotWithShape="1">
            <a:blip r:embed="rId9">
              <a:alphaModFix/>
            </a:blip>
            <a:srcRect t="13018" r="68665"/>
            <a:stretch/>
          </p:blipFill>
          <p:spPr>
            <a:xfrm>
              <a:off x="8323018" y="2593782"/>
              <a:ext cx="588773" cy="9288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ctrTitle"/>
          </p:nvPr>
        </p:nvSpPr>
        <p:spPr>
          <a:xfrm>
            <a:off x="311700" y="1628433"/>
            <a:ext cx="8520600" cy="21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Last-Stage Drone Delivery</a:t>
            </a:r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23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/>
              <a:t>Matthew Conchar, Charles Kawalski, Chris Kachler, Jeff Martino, Austin Lowey</a:t>
            </a:r>
            <a:endParaRPr sz="160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/>
              <a:t>Advised by: Dr. Kevin Connington</a:t>
            </a:r>
            <a:endParaRPr sz="160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i="1">
                <a:solidFill>
                  <a:schemeClr val="dk1"/>
                </a:solidFill>
              </a:rPr>
              <a:t>“Developing innovative delivery solutions that are safe, reliable, and timely for urban environments.”</a:t>
            </a:r>
            <a:endParaRPr sz="1400" i="1"/>
          </a:p>
        </p:txBody>
      </p:sp>
      <p:pic>
        <p:nvPicPr>
          <p:cNvPr id="50" name="Google Shape;5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2362" y="311500"/>
            <a:ext cx="3699288" cy="15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Outline</a:t>
            </a:r>
            <a:endParaRPr sz="2400" b="1"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11700" y="14350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8800" indent="-457200">
              <a:lnSpc>
                <a:spcPct val="115000"/>
              </a:lnSpc>
              <a:buSzPts val="2000"/>
              <a:buFont typeface="+mj-lt"/>
              <a:buAutoNum type="arabicPeriod"/>
            </a:pPr>
            <a:r>
              <a:rPr lang="en" sz="2000" dirty="0">
                <a:solidFill>
                  <a:srgbClr val="999999"/>
                </a:solidFill>
              </a:rPr>
              <a:t>Project Statement and </a:t>
            </a:r>
            <a:r>
              <a:rPr lang="en" sz="2000" dirty="0">
                <a:solidFill>
                  <a:srgbClr val="999999"/>
                </a:solidFill>
              </a:rPr>
              <a:t>Goals</a:t>
            </a:r>
            <a:endParaRPr lang="en" sz="2000" dirty="0">
              <a:solidFill>
                <a:srgbClr val="999999"/>
              </a:solidFill>
            </a:endParaRPr>
          </a:p>
          <a:p>
            <a:pPr marL="5588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endParaRPr lang="en" sz="2000" b="1" dirty="0">
              <a:solidFill>
                <a:srgbClr val="999999"/>
              </a:solidFill>
            </a:endParaRPr>
          </a:p>
          <a:p>
            <a:pPr marL="5588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endParaRPr lang="en" sz="2000" b="1" dirty="0">
              <a:solidFill>
                <a:srgbClr val="999999"/>
              </a:solidFill>
            </a:endParaRPr>
          </a:p>
          <a:p>
            <a:pPr marL="558800" indent="-457200">
              <a:lnSpc>
                <a:spcPct val="115000"/>
              </a:lnSpc>
              <a:buSzPts val="2000"/>
              <a:buFont typeface="+mj-lt"/>
              <a:buAutoNum type="arabicPeriod"/>
            </a:pPr>
            <a:r>
              <a:rPr lang="en" sz="2000" dirty="0">
                <a:solidFill>
                  <a:srgbClr val="999999"/>
                </a:solidFill>
              </a:rPr>
              <a:t>Market and Stakeholder Research</a:t>
            </a:r>
          </a:p>
          <a:p>
            <a:pPr marL="5588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endParaRPr lang="en" sz="2000" dirty="0">
              <a:solidFill>
                <a:srgbClr val="999999"/>
              </a:solidFill>
            </a:endParaRPr>
          </a:p>
          <a:p>
            <a:pPr marL="5588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endParaRPr lang="en" sz="2000" dirty="0">
              <a:solidFill>
                <a:srgbClr val="999999"/>
              </a:solidFill>
            </a:endParaRPr>
          </a:p>
          <a:p>
            <a:pPr marL="558800" lvl="0" indent="-457200">
              <a:lnSpc>
                <a:spcPct val="115000"/>
              </a:lnSpc>
              <a:buSzPts val="2000"/>
              <a:buFont typeface="+mj-lt"/>
              <a:buAutoNum type="arabicPeriod"/>
            </a:pPr>
            <a:r>
              <a:rPr lang="en" sz="2000" b="1" dirty="0"/>
              <a:t>Concept </a:t>
            </a:r>
            <a:r>
              <a:rPr lang="en" sz="2000" b="1" dirty="0"/>
              <a:t>Generation and Selection </a:t>
            </a:r>
            <a:r>
              <a:rPr lang="en" sz="2000" b="1" dirty="0"/>
              <a:t>Process</a:t>
            </a:r>
            <a:endParaRPr lang="en" sz="2000" b="1" dirty="0"/>
          </a:p>
          <a:p>
            <a:pPr marL="5588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endParaRPr lang="en" sz="2000" dirty="0">
              <a:solidFill>
                <a:srgbClr val="999999"/>
              </a:solidFill>
            </a:endParaRPr>
          </a:p>
          <a:p>
            <a:pPr marL="5588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endParaRPr lang="en" sz="2000" dirty="0">
              <a:solidFill>
                <a:srgbClr val="999999"/>
              </a:solidFill>
            </a:endParaRPr>
          </a:p>
          <a:p>
            <a:pPr marL="5588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r>
              <a:rPr lang="en" sz="2000" dirty="0" smtClean="0">
                <a:solidFill>
                  <a:srgbClr val="999999"/>
                </a:solidFill>
              </a:rPr>
              <a:t>Major </a:t>
            </a:r>
            <a:r>
              <a:rPr lang="en" sz="2000" dirty="0">
                <a:solidFill>
                  <a:srgbClr val="999999"/>
                </a:solidFill>
              </a:rPr>
              <a:t>Issues and Technical </a:t>
            </a:r>
            <a:r>
              <a:rPr lang="en" sz="2000" dirty="0" smtClean="0">
                <a:solidFill>
                  <a:srgbClr val="999999"/>
                </a:solidFill>
              </a:rPr>
              <a:t>Analysis</a:t>
            </a:r>
            <a:endParaRPr lang="en" sz="2000" dirty="0">
              <a:solidFill>
                <a:srgbClr val="999999"/>
              </a:solidFill>
            </a:endParaRPr>
          </a:p>
          <a:p>
            <a:pPr marL="5588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endParaRPr lang="en" sz="2000" dirty="0">
              <a:solidFill>
                <a:srgbClr val="999999"/>
              </a:solidFill>
            </a:endParaRPr>
          </a:p>
          <a:p>
            <a:pPr marL="5588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endParaRPr lang="en" sz="2000" dirty="0">
              <a:solidFill>
                <a:srgbClr val="999999"/>
              </a:solidFill>
            </a:endParaRPr>
          </a:p>
          <a:p>
            <a:pPr marL="5588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r>
              <a:rPr lang="en" sz="2000" dirty="0" smtClean="0">
                <a:solidFill>
                  <a:srgbClr val="999999"/>
                </a:solidFill>
              </a:rPr>
              <a:t>Budget </a:t>
            </a:r>
            <a:r>
              <a:rPr lang="en" sz="2000" dirty="0">
                <a:solidFill>
                  <a:srgbClr val="999999"/>
                </a:solidFill>
              </a:rPr>
              <a:t>and Project Plan </a:t>
            </a:r>
            <a:endParaRPr sz="2000" dirty="0">
              <a:solidFill>
                <a:srgbClr val="999999"/>
              </a:solidFill>
            </a:endParaRPr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665983" y="6333189"/>
            <a:ext cx="548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4462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Concept 1 - Zip Line System</a:t>
            </a:r>
            <a:endParaRPr sz="2400" b="1"/>
          </a:p>
        </p:txBody>
      </p:sp>
      <p:sp>
        <p:nvSpPr>
          <p:cNvPr id="141" name="Google Shape;141;p18"/>
          <p:cNvSpPr txBox="1">
            <a:spLocks noGrp="1"/>
          </p:cNvSpPr>
          <p:nvPr>
            <p:ph type="body" idx="1"/>
          </p:nvPr>
        </p:nvSpPr>
        <p:spPr>
          <a:xfrm>
            <a:off x="3923325" y="1521458"/>
            <a:ext cx="4453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i="1" u="sng">
                <a:solidFill>
                  <a:schemeClr val="dk1"/>
                </a:solidFill>
              </a:rPr>
              <a:t>Advantages</a:t>
            </a:r>
            <a:endParaRPr sz="2200" i="1" u="sng">
              <a:solidFill>
                <a:schemeClr val="dk1"/>
              </a:solidFill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n" sz="2200">
                <a:solidFill>
                  <a:schemeClr val="dk1"/>
                </a:solidFill>
              </a:rPr>
              <a:t>Fits all balcony types</a:t>
            </a:r>
            <a:endParaRPr sz="2200">
              <a:solidFill>
                <a:schemeClr val="dk1"/>
              </a:solidFill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n" sz="2200">
                <a:solidFill>
                  <a:schemeClr val="dk1"/>
                </a:solidFill>
              </a:rPr>
              <a:t>Aesthetically pleasing</a:t>
            </a:r>
            <a:endParaRPr sz="220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>
              <a:solidFill>
                <a:schemeClr val="dk1"/>
              </a:solidFill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i="1" u="sng">
                <a:solidFill>
                  <a:schemeClr val="dk1"/>
                </a:solidFill>
              </a:rPr>
              <a:t>Disadvantages</a:t>
            </a:r>
            <a:endParaRPr sz="2200" i="1" u="sng">
              <a:solidFill>
                <a:schemeClr val="dk1"/>
              </a:solidFill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n" sz="2200">
                <a:solidFill>
                  <a:schemeClr val="dk1"/>
                </a:solidFill>
              </a:rPr>
              <a:t>Mounted outside of balcony</a:t>
            </a:r>
            <a:endParaRPr sz="2200">
              <a:solidFill>
                <a:schemeClr val="dk1"/>
              </a:solidFill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n" sz="2200">
                <a:solidFill>
                  <a:schemeClr val="dk1"/>
                </a:solidFill>
              </a:rPr>
              <a:t>Problem of drone stability while delivery 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142" name="Google Shape;142;p18"/>
          <p:cNvSpPr txBox="1">
            <a:spLocks noGrp="1"/>
          </p:cNvSpPr>
          <p:nvPr>
            <p:ph type="sldNum" idx="12"/>
          </p:nvPr>
        </p:nvSpPr>
        <p:spPr>
          <a:xfrm>
            <a:off x="8665983" y="6333189"/>
            <a:ext cx="548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 rotWithShape="1">
          <a:blip r:embed="rId3">
            <a:alphaModFix/>
          </a:blip>
          <a:srcRect r="35005"/>
          <a:stretch/>
        </p:blipFill>
        <p:spPr>
          <a:xfrm>
            <a:off x="1142075" y="1521450"/>
            <a:ext cx="2512775" cy="38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 txBox="1"/>
          <p:nvPr/>
        </p:nvSpPr>
        <p:spPr>
          <a:xfrm>
            <a:off x="2217550" y="4501550"/>
            <a:ext cx="1998600" cy="9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Telescopic Rod</a:t>
            </a:r>
            <a:endParaRPr b="1"/>
          </a:p>
        </p:txBody>
      </p:sp>
      <p:cxnSp>
        <p:nvCxnSpPr>
          <p:cNvPr id="145" name="Google Shape;145;p18"/>
          <p:cNvCxnSpPr/>
          <p:nvPr/>
        </p:nvCxnSpPr>
        <p:spPr>
          <a:xfrm rot="10800000">
            <a:off x="2309513" y="4363950"/>
            <a:ext cx="177900" cy="219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6" name="Google Shape;146;p18"/>
          <p:cNvSpPr txBox="1"/>
          <p:nvPr/>
        </p:nvSpPr>
        <p:spPr>
          <a:xfrm>
            <a:off x="2217550" y="3323600"/>
            <a:ext cx="1533000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Connection Points</a:t>
            </a:r>
            <a:endParaRPr b="1"/>
          </a:p>
        </p:txBody>
      </p:sp>
      <p:cxnSp>
        <p:nvCxnSpPr>
          <p:cNvPr id="147" name="Google Shape;147;p18"/>
          <p:cNvCxnSpPr/>
          <p:nvPr/>
        </p:nvCxnSpPr>
        <p:spPr>
          <a:xfrm>
            <a:off x="2737725" y="3898525"/>
            <a:ext cx="54900" cy="24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8" name="Google Shape;148;p18"/>
          <p:cNvCxnSpPr/>
          <p:nvPr/>
        </p:nvCxnSpPr>
        <p:spPr>
          <a:xfrm>
            <a:off x="2765100" y="3871150"/>
            <a:ext cx="150600" cy="16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9" name="Google Shape;149;p18"/>
          <p:cNvSpPr txBox="1"/>
          <p:nvPr/>
        </p:nvSpPr>
        <p:spPr>
          <a:xfrm>
            <a:off x="1870775" y="5336550"/>
            <a:ext cx="10554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Side View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6264" y="2128588"/>
            <a:ext cx="3759875" cy="28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Concept 2 - Four-Bar Linkage</a:t>
            </a:r>
            <a:endParaRPr sz="2400" b="1"/>
          </a:p>
        </p:txBody>
      </p:sp>
      <p:sp>
        <p:nvSpPr>
          <p:cNvPr id="156" name="Google Shape;156;p19"/>
          <p:cNvSpPr txBox="1">
            <a:spLocks noGrp="1"/>
          </p:cNvSpPr>
          <p:nvPr>
            <p:ph type="body" idx="1"/>
          </p:nvPr>
        </p:nvSpPr>
        <p:spPr>
          <a:xfrm>
            <a:off x="4265788" y="1886846"/>
            <a:ext cx="42603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i="1" u="sng"/>
              <a:t>Advantages</a:t>
            </a:r>
            <a:endParaRPr sz="2200" i="1" u="sng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Fits most balcony types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Simple design</a:t>
            </a:r>
            <a:endParaRPr sz="22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i="1" u="sng"/>
              <a:t>Disadvantages</a:t>
            </a:r>
            <a:endParaRPr sz="2200" u="sng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Not discreet 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Mounted outside balcony</a:t>
            </a:r>
            <a:endParaRPr sz="22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157" name="Google Shape;157;p19"/>
          <p:cNvSpPr txBox="1">
            <a:spLocks noGrp="1"/>
          </p:cNvSpPr>
          <p:nvPr>
            <p:ph type="sldNum" idx="12"/>
          </p:nvPr>
        </p:nvSpPr>
        <p:spPr>
          <a:xfrm>
            <a:off x="8665983" y="6333189"/>
            <a:ext cx="548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58" name="Google Shape;158;p19"/>
          <p:cNvSpPr/>
          <p:nvPr/>
        </p:nvSpPr>
        <p:spPr>
          <a:xfrm>
            <a:off x="2863000" y="2399625"/>
            <a:ext cx="906600" cy="3358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Balcony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Railing</a:t>
            </a:r>
            <a:endParaRPr b="1"/>
          </a:p>
        </p:txBody>
      </p:sp>
      <p:sp>
        <p:nvSpPr>
          <p:cNvPr id="159" name="Google Shape;159;p19"/>
          <p:cNvSpPr txBox="1"/>
          <p:nvPr/>
        </p:nvSpPr>
        <p:spPr>
          <a:xfrm>
            <a:off x="-752700" y="2324325"/>
            <a:ext cx="73371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0" name="Google Shape;160;p19"/>
          <p:cNvCxnSpPr/>
          <p:nvPr/>
        </p:nvCxnSpPr>
        <p:spPr>
          <a:xfrm flipH="1">
            <a:off x="3300350" y="1872075"/>
            <a:ext cx="230100" cy="21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1" name="Google Shape;161;p19"/>
          <p:cNvSpPr txBox="1"/>
          <p:nvPr/>
        </p:nvSpPr>
        <p:spPr>
          <a:xfrm>
            <a:off x="3530450" y="1552275"/>
            <a:ext cx="8250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Pick Up Point</a:t>
            </a:r>
            <a:endParaRPr/>
          </a:p>
        </p:txBody>
      </p:sp>
      <p:sp>
        <p:nvSpPr>
          <p:cNvPr id="162" name="Google Shape;162;p19"/>
          <p:cNvSpPr txBox="1"/>
          <p:nvPr/>
        </p:nvSpPr>
        <p:spPr>
          <a:xfrm>
            <a:off x="2042275" y="5796500"/>
            <a:ext cx="10554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Side View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Concept 3 - Slider Mechanism</a:t>
            </a:r>
            <a:endParaRPr sz="2400" b="1"/>
          </a:p>
        </p:txBody>
      </p:sp>
      <p:sp>
        <p:nvSpPr>
          <p:cNvPr id="168" name="Google Shape;168;p20"/>
          <p:cNvSpPr txBox="1">
            <a:spLocks noGrp="1"/>
          </p:cNvSpPr>
          <p:nvPr>
            <p:ph type="body" idx="1"/>
          </p:nvPr>
        </p:nvSpPr>
        <p:spPr>
          <a:xfrm>
            <a:off x="4110825" y="1540225"/>
            <a:ext cx="44247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i="1" u="sng">
                <a:solidFill>
                  <a:schemeClr val="dk1"/>
                </a:solidFill>
              </a:rPr>
              <a:t>Advantages</a:t>
            </a:r>
            <a:endParaRPr sz="2200" i="1" u="sng">
              <a:solidFill>
                <a:schemeClr val="dk1"/>
              </a:solidFill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n" sz="2200">
                <a:solidFill>
                  <a:schemeClr val="dk1"/>
                </a:solidFill>
              </a:rPr>
              <a:t>Fits most balcony types</a:t>
            </a:r>
            <a:endParaRPr sz="2200">
              <a:solidFill>
                <a:schemeClr val="dk1"/>
              </a:solidFill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n" sz="2200">
                <a:solidFill>
                  <a:schemeClr val="dk1"/>
                </a:solidFill>
              </a:rPr>
              <a:t>Package safety</a:t>
            </a:r>
            <a:endParaRPr sz="220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>
              <a:solidFill>
                <a:schemeClr val="dk1"/>
              </a:solidFill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i="1" u="sng">
                <a:solidFill>
                  <a:schemeClr val="dk1"/>
                </a:solidFill>
              </a:rPr>
              <a:t>Disadvantages</a:t>
            </a:r>
            <a:endParaRPr sz="2200" i="1" u="sng">
              <a:solidFill>
                <a:schemeClr val="dk1"/>
              </a:solidFill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n" sz="2200">
                <a:solidFill>
                  <a:schemeClr val="dk1"/>
                </a:solidFill>
              </a:rPr>
              <a:t>Mounted outside balcony</a:t>
            </a:r>
            <a:endParaRPr sz="2200">
              <a:solidFill>
                <a:schemeClr val="dk1"/>
              </a:solidFill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n" sz="2200">
                <a:solidFill>
                  <a:schemeClr val="dk1"/>
                </a:solidFill>
              </a:rPr>
              <a:t>Not aesthetically pleasing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169" name="Google Shape;169;p20"/>
          <p:cNvSpPr txBox="1">
            <a:spLocks noGrp="1"/>
          </p:cNvSpPr>
          <p:nvPr>
            <p:ph type="sldNum" idx="12"/>
          </p:nvPr>
        </p:nvSpPr>
        <p:spPr>
          <a:xfrm>
            <a:off x="8665983" y="6333189"/>
            <a:ext cx="548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70" name="Google Shape;17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27450" y="2678600"/>
            <a:ext cx="4057525" cy="237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0"/>
          <p:cNvSpPr/>
          <p:nvPr/>
        </p:nvSpPr>
        <p:spPr>
          <a:xfrm>
            <a:off x="3068675" y="2504925"/>
            <a:ext cx="953100" cy="3392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Balcony Railing</a:t>
            </a:r>
            <a:endParaRPr b="1"/>
          </a:p>
        </p:txBody>
      </p:sp>
      <p:cxnSp>
        <p:nvCxnSpPr>
          <p:cNvPr id="172" name="Google Shape;172;p20"/>
          <p:cNvCxnSpPr/>
          <p:nvPr/>
        </p:nvCxnSpPr>
        <p:spPr>
          <a:xfrm flipH="1">
            <a:off x="2532300" y="1592275"/>
            <a:ext cx="525600" cy="74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3" name="Google Shape;173;p20"/>
          <p:cNvSpPr txBox="1"/>
          <p:nvPr/>
        </p:nvSpPr>
        <p:spPr>
          <a:xfrm>
            <a:off x="3020675" y="1186550"/>
            <a:ext cx="10491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Pick Up Point</a:t>
            </a:r>
            <a:endParaRPr/>
          </a:p>
        </p:txBody>
      </p:sp>
      <p:sp>
        <p:nvSpPr>
          <p:cNvPr id="174" name="Google Shape;174;p20"/>
          <p:cNvSpPr txBox="1"/>
          <p:nvPr/>
        </p:nvSpPr>
        <p:spPr>
          <a:xfrm>
            <a:off x="1924225" y="5897025"/>
            <a:ext cx="10554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Side View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"/>
          <p:cNvSpPr txBox="1">
            <a:spLocks noGrp="1"/>
          </p:cNvSpPr>
          <p:nvPr>
            <p:ph type="title"/>
          </p:nvPr>
        </p:nvSpPr>
        <p:spPr>
          <a:xfrm>
            <a:off x="311700" y="8414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Concept 4 - Gear Train</a:t>
            </a:r>
            <a:endParaRPr sz="2400" b="1"/>
          </a:p>
        </p:txBody>
      </p:sp>
      <p:sp>
        <p:nvSpPr>
          <p:cNvPr id="180" name="Google Shape;180;p21"/>
          <p:cNvSpPr txBox="1">
            <a:spLocks noGrp="1"/>
          </p:cNvSpPr>
          <p:nvPr>
            <p:ph type="sldNum" idx="12"/>
          </p:nvPr>
        </p:nvSpPr>
        <p:spPr>
          <a:xfrm>
            <a:off x="8665983" y="6333189"/>
            <a:ext cx="548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181" name="Google Shape;181;p21"/>
          <p:cNvPicPr preferRelativeResize="0"/>
          <p:nvPr/>
        </p:nvPicPr>
        <p:blipFill rotWithShape="1">
          <a:blip r:embed="rId3">
            <a:alphaModFix/>
          </a:blip>
          <a:srcRect l="12342"/>
          <a:stretch/>
        </p:blipFill>
        <p:spPr>
          <a:xfrm>
            <a:off x="311700" y="2083717"/>
            <a:ext cx="4572125" cy="269175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" name="Google Shape;182;p21"/>
          <p:cNvSpPr txBox="1">
            <a:spLocks noGrp="1"/>
          </p:cNvSpPr>
          <p:nvPr>
            <p:ph type="body" idx="1"/>
          </p:nvPr>
        </p:nvSpPr>
        <p:spPr>
          <a:xfrm>
            <a:off x="4883825" y="1522933"/>
            <a:ext cx="38877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i="1" u="sng">
                <a:solidFill>
                  <a:schemeClr val="dk1"/>
                </a:solidFill>
              </a:rPr>
              <a:t>Advantages</a:t>
            </a:r>
            <a:endParaRPr sz="2200" i="1" u="sng">
              <a:solidFill>
                <a:schemeClr val="dk1"/>
              </a:solidFill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n" sz="2200">
                <a:solidFill>
                  <a:schemeClr val="dk1"/>
                </a:solidFill>
              </a:rPr>
              <a:t>Straight-line motion parallel to ground</a:t>
            </a:r>
            <a:endParaRPr sz="2200">
              <a:solidFill>
                <a:schemeClr val="dk1"/>
              </a:solidFill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n" sz="2200">
                <a:solidFill>
                  <a:schemeClr val="dk1"/>
                </a:solidFill>
              </a:rPr>
              <a:t>More discreet</a:t>
            </a:r>
            <a:endParaRPr sz="2200">
              <a:solidFill>
                <a:schemeClr val="dk1"/>
              </a:solidFill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n" sz="2200">
                <a:solidFill>
                  <a:schemeClr val="dk1"/>
                </a:solidFill>
              </a:rPr>
              <a:t>Safer</a:t>
            </a:r>
            <a:endParaRPr sz="2200">
              <a:solidFill>
                <a:schemeClr val="dk1"/>
              </a:solidFill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n" sz="2200">
                <a:solidFill>
                  <a:schemeClr val="dk1"/>
                </a:solidFill>
              </a:rPr>
              <a:t>Compact (telescopic)</a:t>
            </a:r>
            <a:endParaRPr sz="220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i="1" u="sng">
                <a:solidFill>
                  <a:schemeClr val="dk1"/>
                </a:solidFill>
              </a:rPr>
              <a:t>Disadvantages</a:t>
            </a:r>
            <a:endParaRPr sz="2200" i="1" u="sng">
              <a:solidFill>
                <a:schemeClr val="dk1"/>
              </a:solidFill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n" sz="2200">
                <a:solidFill>
                  <a:schemeClr val="dk1"/>
                </a:solidFill>
              </a:rPr>
              <a:t>Complex gear design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cxnSp>
        <p:nvCxnSpPr>
          <p:cNvPr id="183" name="Google Shape;183;p21"/>
          <p:cNvCxnSpPr/>
          <p:nvPr/>
        </p:nvCxnSpPr>
        <p:spPr>
          <a:xfrm>
            <a:off x="3251500" y="4040525"/>
            <a:ext cx="860100" cy="2091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" name="Google Shape;184;p21"/>
          <p:cNvCxnSpPr/>
          <p:nvPr/>
        </p:nvCxnSpPr>
        <p:spPr>
          <a:xfrm>
            <a:off x="3432950" y="3512950"/>
            <a:ext cx="860100" cy="2091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" name="Google Shape;185;p21"/>
          <p:cNvCxnSpPr/>
          <p:nvPr/>
        </p:nvCxnSpPr>
        <p:spPr>
          <a:xfrm flipH="1">
            <a:off x="3256250" y="3503200"/>
            <a:ext cx="186000" cy="558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21"/>
          <p:cNvCxnSpPr/>
          <p:nvPr/>
        </p:nvCxnSpPr>
        <p:spPr>
          <a:xfrm flipH="1">
            <a:off x="4111100" y="3723925"/>
            <a:ext cx="186000" cy="5493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187;p21"/>
          <p:cNvCxnSpPr/>
          <p:nvPr/>
        </p:nvCxnSpPr>
        <p:spPr>
          <a:xfrm rot="10800000" flipH="1">
            <a:off x="4288375" y="3564450"/>
            <a:ext cx="12300" cy="1653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" name="Google Shape;188;p21"/>
          <p:cNvCxnSpPr/>
          <p:nvPr/>
        </p:nvCxnSpPr>
        <p:spPr>
          <a:xfrm rot="10800000" flipH="1">
            <a:off x="3442250" y="3332850"/>
            <a:ext cx="13800" cy="1935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" name="Google Shape;189;p21"/>
          <p:cNvCxnSpPr/>
          <p:nvPr/>
        </p:nvCxnSpPr>
        <p:spPr>
          <a:xfrm rot="10800000" flipH="1">
            <a:off x="4111100" y="4040525"/>
            <a:ext cx="8700" cy="1947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21"/>
          <p:cNvCxnSpPr/>
          <p:nvPr/>
        </p:nvCxnSpPr>
        <p:spPr>
          <a:xfrm rot="10800000" flipH="1">
            <a:off x="3256250" y="3853025"/>
            <a:ext cx="8700" cy="1947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191;p21"/>
          <p:cNvCxnSpPr/>
          <p:nvPr/>
        </p:nvCxnSpPr>
        <p:spPr>
          <a:xfrm>
            <a:off x="3264950" y="3852938"/>
            <a:ext cx="860100" cy="2091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192;p21"/>
          <p:cNvCxnSpPr/>
          <p:nvPr/>
        </p:nvCxnSpPr>
        <p:spPr>
          <a:xfrm flipH="1">
            <a:off x="4111200" y="3553950"/>
            <a:ext cx="185700" cy="5211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193;p21"/>
          <p:cNvCxnSpPr/>
          <p:nvPr/>
        </p:nvCxnSpPr>
        <p:spPr>
          <a:xfrm>
            <a:off x="3432950" y="3350375"/>
            <a:ext cx="870600" cy="2238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21"/>
          <p:cNvCxnSpPr/>
          <p:nvPr/>
        </p:nvCxnSpPr>
        <p:spPr>
          <a:xfrm flipH="1">
            <a:off x="3256250" y="3338500"/>
            <a:ext cx="186000" cy="558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21"/>
          <p:cNvCxnSpPr/>
          <p:nvPr/>
        </p:nvCxnSpPr>
        <p:spPr>
          <a:xfrm rot="10800000">
            <a:off x="3330200" y="3659950"/>
            <a:ext cx="43500" cy="97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196;p21"/>
          <p:cNvCxnSpPr/>
          <p:nvPr/>
        </p:nvCxnSpPr>
        <p:spPr>
          <a:xfrm rot="10800000">
            <a:off x="3303875" y="3744675"/>
            <a:ext cx="43500" cy="97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1"/>
          <p:cNvCxnSpPr/>
          <p:nvPr/>
        </p:nvCxnSpPr>
        <p:spPr>
          <a:xfrm rot="10800000">
            <a:off x="3351725" y="3589475"/>
            <a:ext cx="43500" cy="97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21"/>
          <p:cNvCxnSpPr/>
          <p:nvPr/>
        </p:nvCxnSpPr>
        <p:spPr>
          <a:xfrm rot="10800000">
            <a:off x="3370400" y="3526350"/>
            <a:ext cx="43500" cy="97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" name="Google Shape;199;p21"/>
          <p:cNvCxnSpPr/>
          <p:nvPr/>
        </p:nvCxnSpPr>
        <p:spPr>
          <a:xfrm rot="10800000">
            <a:off x="3395225" y="3472025"/>
            <a:ext cx="43500" cy="97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200;p21"/>
          <p:cNvCxnSpPr/>
          <p:nvPr/>
        </p:nvCxnSpPr>
        <p:spPr>
          <a:xfrm rot="10800000" flipH="1">
            <a:off x="3287750" y="3895025"/>
            <a:ext cx="145200" cy="110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" name="Google Shape;201;p21"/>
          <p:cNvCxnSpPr/>
          <p:nvPr/>
        </p:nvCxnSpPr>
        <p:spPr>
          <a:xfrm rot="10800000" flipH="1">
            <a:off x="3325750" y="3918600"/>
            <a:ext cx="189000" cy="133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" name="Google Shape;202;p21"/>
          <p:cNvCxnSpPr/>
          <p:nvPr/>
        </p:nvCxnSpPr>
        <p:spPr>
          <a:xfrm rot="10800000" flipH="1">
            <a:off x="3405750" y="3939850"/>
            <a:ext cx="179400" cy="129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" name="Google Shape;203;p21"/>
          <p:cNvCxnSpPr/>
          <p:nvPr/>
        </p:nvCxnSpPr>
        <p:spPr>
          <a:xfrm rot="10800000" flipH="1">
            <a:off x="3497125" y="3951325"/>
            <a:ext cx="179400" cy="129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21"/>
          <p:cNvCxnSpPr/>
          <p:nvPr/>
        </p:nvCxnSpPr>
        <p:spPr>
          <a:xfrm rot="10800000" flipH="1">
            <a:off x="3575550" y="3975850"/>
            <a:ext cx="179400" cy="129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21"/>
          <p:cNvCxnSpPr/>
          <p:nvPr/>
        </p:nvCxnSpPr>
        <p:spPr>
          <a:xfrm rot="10800000" flipH="1">
            <a:off x="3658100" y="4000375"/>
            <a:ext cx="179400" cy="129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21"/>
          <p:cNvCxnSpPr/>
          <p:nvPr/>
        </p:nvCxnSpPr>
        <p:spPr>
          <a:xfrm rot="10800000" flipH="1">
            <a:off x="3749475" y="4027850"/>
            <a:ext cx="179400" cy="129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207;p21"/>
          <p:cNvCxnSpPr/>
          <p:nvPr/>
        </p:nvCxnSpPr>
        <p:spPr>
          <a:xfrm rot="10800000" flipH="1">
            <a:off x="3865525" y="4047725"/>
            <a:ext cx="179400" cy="129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21"/>
          <p:cNvCxnSpPr/>
          <p:nvPr/>
        </p:nvCxnSpPr>
        <p:spPr>
          <a:xfrm rot="10800000" flipH="1">
            <a:off x="3952575" y="4082950"/>
            <a:ext cx="162300" cy="116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Google Shape;209;p21"/>
          <p:cNvCxnSpPr/>
          <p:nvPr/>
        </p:nvCxnSpPr>
        <p:spPr>
          <a:xfrm rot="10800000" flipH="1">
            <a:off x="4023650" y="4157750"/>
            <a:ext cx="101400" cy="74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1"/>
          <p:cNvCxnSpPr/>
          <p:nvPr/>
        </p:nvCxnSpPr>
        <p:spPr>
          <a:xfrm rot="10800000" flipH="1">
            <a:off x="3514750" y="3412250"/>
            <a:ext cx="179400" cy="129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1"/>
          <p:cNvCxnSpPr/>
          <p:nvPr/>
        </p:nvCxnSpPr>
        <p:spPr>
          <a:xfrm rot="10800000" flipH="1">
            <a:off x="3591850" y="3434550"/>
            <a:ext cx="179400" cy="129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1"/>
          <p:cNvCxnSpPr/>
          <p:nvPr/>
        </p:nvCxnSpPr>
        <p:spPr>
          <a:xfrm rot="10800000" flipH="1">
            <a:off x="3687025" y="3444275"/>
            <a:ext cx="179400" cy="129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1"/>
          <p:cNvCxnSpPr/>
          <p:nvPr/>
        </p:nvCxnSpPr>
        <p:spPr>
          <a:xfrm rot="10800000" flipH="1">
            <a:off x="3782513" y="3481175"/>
            <a:ext cx="152100" cy="108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21"/>
          <p:cNvCxnSpPr/>
          <p:nvPr/>
        </p:nvCxnSpPr>
        <p:spPr>
          <a:xfrm rot="10800000" flipH="1">
            <a:off x="3865525" y="3494250"/>
            <a:ext cx="179400" cy="129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21"/>
          <p:cNvCxnSpPr/>
          <p:nvPr/>
        </p:nvCxnSpPr>
        <p:spPr>
          <a:xfrm rot="10800000" flipH="1">
            <a:off x="3952575" y="3510300"/>
            <a:ext cx="179400" cy="129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21"/>
          <p:cNvCxnSpPr/>
          <p:nvPr/>
        </p:nvCxnSpPr>
        <p:spPr>
          <a:xfrm rot="10800000" flipH="1">
            <a:off x="4039063" y="3548050"/>
            <a:ext cx="157200" cy="111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21"/>
          <p:cNvCxnSpPr/>
          <p:nvPr/>
        </p:nvCxnSpPr>
        <p:spPr>
          <a:xfrm rot="10800000" flipH="1">
            <a:off x="4098463" y="3582425"/>
            <a:ext cx="157200" cy="111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" name="Google Shape;218;p21"/>
          <p:cNvCxnSpPr/>
          <p:nvPr/>
        </p:nvCxnSpPr>
        <p:spPr>
          <a:xfrm rot="10800000" flipH="1">
            <a:off x="3459563" y="3398400"/>
            <a:ext cx="157200" cy="111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21"/>
          <p:cNvCxnSpPr/>
          <p:nvPr/>
        </p:nvCxnSpPr>
        <p:spPr>
          <a:xfrm rot="10800000" flipH="1">
            <a:off x="3456038" y="3388300"/>
            <a:ext cx="92100" cy="62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21"/>
          <p:cNvCxnSpPr/>
          <p:nvPr/>
        </p:nvCxnSpPr>
        <p:spPr>
          <a:xfrm rot="10800000" flipH="1">
            <a:off x="4196263" y="3638075"/>
            <a:ext cx="72600" cy="48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221;p21"/>
          <p:cNvCxnSpPr/>
          <p:nvPr/>
        </p:nvCxnSpPr>
        <p:spPr>
          <a:xfrm rot="10800000">
            <a:off x="4131975" y="4006150"/>
            <a:ext cx="34800" cy="69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21"/>
          <p:cNvCxnSpPr/>
          <p:nvPr/>
        </p:nvCxnSpPr>
        <p:spPr>
          <a:xfrm rot="10800000">
            <a:off x="4163600" y="3936450"/>
            <a:ext cx="43500" cy="97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21"/>
          <p:cNvCxnSpPr/>
          <p:nvPr/>
        </p:nvCxnSpPr>
        <p:spPr>
          <a:xfrm rot="10800000">
            <a:off x="4196275" y="3853025"/>
            <a:ext cx="43500" cy="97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" name="Google Shape;224;p21"/>
          <p:cNvCxnSpPr/>
          <p:nvPr/>
        </p:nvCxnSpPr>
        <p:spPr>
          <a:xfrm rot="10800000">
            <a:off x="4212175" y="3772600"/>
            <a:ext cx="43500" cy="97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5" name="Google Shape;225;p21"/>
          <p:cNvCxnSpPr/>
          <p:nvPr/>
        </p:nvCxnSpPr>
        <p:spPr>
          <a:xfrm rot="10800000">
            <a:off x="4231675" y="3702575"/>
            <a:ext cx="43500" cy="97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226;p21"/>
          <p:cNvCxnSpPr/>
          <p:nvPr/>
        </p:nvCxnSpPr>
        <p:spPr>
          <a:xfrm flipH="1">
            <a:off x="3803388" y="3016800"/>
            <a:ext cx="30000" cy="825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7" name="Google Shape;227;p21"/>
          <p:cNvSpPr txBox="1"/>
          <p:nvPr/>
        </p:nvSpPr>
        <p:spPr>
          <a:xfrm>
            <a:off x="3370325" y="2303150"/>
            <a:ext cx="976500" cy="3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Package placed here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/>
              <a:t>Concept Selection</a:t>
            </a:r>
            <a:endParaRPr sz="2600" b="1"/>
          </a:p>
        </p:txBody>
      </p:sp>
      <p:sp>
        <p:nvSpPr>
          <p:cNvPr id="233" name="Google Shape;233;p22"/>
          <p:cNvSpPr txBox="1">
            <a:spLocks noGrp="1"/>
          </p:cNvSpPr>
          <p:nvPr>
            <p:ph type="sldNum" idx="12"/>
          </p:nvPr>
        </p:nvSpPr>
        <p:spPr>
          <a:xfrm>
            <a:off x="8665983" y="6333189"/>
            <a:ext cx="548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34" name="Google Shape;2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79701"/>
            <a:ext cx="8395750" cy="4130999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2"/>
          <p:cNvSpPr/>
          <p:nvPr/>
        </p:nvSpPr>
        <p:spPr>
          <a:xfrm>
            <a:off x="6194950" y="1650900"/>
            <a:ext cx="1088700" cy="4188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2"/>
          <p:cNvSpPr/>
          <p:nvPr/>
        </p:nvSpPr>
        <p:spPr>
          <a:xfrm>
            <a:off x="267200" y="2275125"/>
            <a:ext cx="2904300" cy="435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3"/>
          <p:cNvSpPr txBox="1">
            <a:spLocks noGrp="1"/>
          </p:cNvSpPr>
          <p:nvPr>
            <p:ph type="title"/>
          </p:nvPr>
        </p:nvSpPr>
        <p:spPr>
          <a:xfrm>
            <a:off x="440325" y="69231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How much do you value the current look of your balcony?</a:t>
            </a:r>
            <a:endParaRPr sz="1900" b="1"/>
          </a:p>
        </p:txBody>
      </p:sp>
      <p:sp>
        <p:nvSpPr>
          <p:cNvPr id="242" name="Google Shape;242;p2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43" name="Google Shape;2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75" y="1455825"/>
            <a:ext cx="8724900" cy="432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3"/>
          <p:cNvSpPr/>
          <p:nvPr/>
        </p:nvSpPr>
        <p:spPr>
          <a:xfrm>
            <a:off x="6823200" y="2393875"/>
            <a:ext cx="2061600" cy="3335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3"/>
          <p:cNvSpPr txBox="1"/>
          <p:nvPr/>
        </p:nvSpPr>
        <p:spPr>
          <a:xfrm>
            <a:off x="6862800" y="5780175"/>
            <a:ext cx="2467500" cy="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&gt;40% of customers</a:t>
            </a:r>
            <a:endParaRPr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Outline</a:t>
            </a:r>
            <a:endParaRPr sz="2400" b="1"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11700" y="14350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8800" indent="-457200">
              <a:lnSpc>
                <a:spcPct val="115000"/>
              </a:lnSpc>
              <a:buSzPts val="2000"/>
              <a:buFont typeface="+mj-lt"/>
              <a:buAutoNum type="arabicPeriod"/>
            </a:pPr>
            <a:r>
              <a:rPr lang="en" sz="2000" dirty="0">
                <a:solidFill>
                  <a:srgbClr val="999999"/>
                </a:solidFill>
              </a:rPr>
              <a:t>Project Statement and </a:t>
            </a:r>
            <a:r>
              <a:rPr lang="en" sz="2000" dirty="0">
                <a:solidFill>
                  <a:srgbClr val="999999"/>
                </a:solidFill>
              </a:rPr>
              <a:t>Goals</a:t>
            </a:r>
            <a:endParaRPr lang="en" sz="2000" dirty="0">
              <a:solidFill>
                <a:srgbClr val="999999"/>
              </a:solidFill>
            </a:endParaRPr>
          </a:p>
          <a:p>
            <a:pPr marL="5588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endParaRPr lang="en" sz="2000" b="1" dirty="0">
              <a:solidFill>
                <a:srgbClr val="999999"/>
              </a:solidFill>
            </a:endParaRPr>
          </a:p>
          <a:p>
            <a:pPr marL="5588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endParaRPr lang="en" sz="2000" b="1" dirty="0">
              <a:solidFill>
                <a:srgbClr val="999999"/>
              </a:solidFill>
            </a:endParaRPr>
          </a:p>
          <a:p>
            <a:pPr marL="558800" indent="-457200">
              <a:lnSpc>
                <a:spcPct val="115000"/>
              </a:lnSpc>
              <a:buSzPts val="2000"/>
              <a:buFont typeface="+mj-lt"/>
              <a:buAutoNum type="arabicPeriod"/>
            </a:pPr>
            <a:r>
              <a:rPr lang="en" sz="2000" dirty="0">
                <a:solidFill>
                  <a:srgbClr val="999999"/>
                </a:solidFill>
              </a:rPr>
              <a:t>Market and Stakeholder Research</a:t>
            </a:r>
          </a:p>
          <a:p>
            <a:pPr marL="5588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endParaRPr lang="en" sz="2000" dirty="0">
              <a:solidFill>
                <a:srgbClr val="999999"/>
              </a:solidFill>
            </a:endParaRPr>
          </a:p>
          <a:p>
            <a:pPr marL="5588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endParaRPr lang="en" sz="2000" dirty="0">
              <a:solidFill>
                <a:srgbClr val="999999"/>
              </a:solidFill>
            </a:endParaRPr>
          </a:p>
          <a:p>
            <a:pPr marL="558800" indent="-457200">
              <a:lnSpc>
                <a:spcPct val="115000"/>
              </a:lnSpc>
              <a:buSzPts val="2000"/>
              <a:buFont typeface="+mj-lt"/>
              <a:buAutoNum type="arabicPeriod"/>
            </a:pPr>
            <a:r>
              <a:rPr lang="en" sz="2000" dirty="0">
                <a:solidFill>
                  <a:srgbClr val="999999"/>
                </a:solidFill>
              </a:rPr>
              <a:t>Concept Generation and Selection Process</a:t>
            </a:r>
          </a:p>
          <a:p>
            <a:pPr marL="5588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endParaRPr lang="en" sz="2000" dirty="0">
              <a:solidFill>
                <a:srgbClr val="999999"/>
              </a:solidFill>
            </a:endParaRPr>
          </a:p>
          <a:p>
            <a:pPr marL="5588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endParaRPr lang="en" sz="2000" dirty="0">
              <a:solidFill>
                <a:srgbClr val="999999"/>
              </a:solidFill>
            </a:endParaRPr>
          </a:p>
          <a:p>
            <a:pPr marL="558800" indent="-457200">
              <a:lnSpc>
                <a:spcPct val="115000"/>
              </a:lnSpc>
              <a:buSzPts val="2000"/>
              <a:buFont typeface="+mj-lt"/>
              <a:buAutoNum type="arabicPeriod"/>
            </a:pPr>
            <a:r>
              <a:rPr lang="en" sz="2000" b="1" dirty="0"/>
              <a:t>Major </a:t>
            </a:r>
            <a:r>
              <a:rPr lang="en" sz="2000" b="1" dirty="0"/>
              <a:t>Issues and Technical </a:t>
            </a:r>
            <a:r>
              <a:rPr lang="en" sz="2000" b="1" dirty="0"/>
              <a:t>Analysis</a:t>
            </a:r>
            <a:endParaRPr lang="en" sz="2000" b="1" dirty="0"/>
          </a:p>
          <a:p>
            <a:pPr marL="5588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endParaRPr lang="en" sz="2000" dirty="0">
              <a:solidFill>
                <a:srgbClr val="999999"/>
              </a:solidFill>
            </a:endParaRPr>
          </a:p>
          <a:p>
            <a:pPr marL="5588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endParaRPr lang="en" sz="2000" dirty="0">
              <a:solidFill>
                <a:srgbClr val="999999"/>
              </a:solidFill>
            </a:endParaRPr>
          </a:p>
          <a:p>
            <a:pPr marL="5588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r>
              <a:rPr lang="en" sz="2000" dirty="0" smtClean="0">
                <a:solidFill>
                  <a:srgbClr val="999999"/>
                </a:solidFill>
              </a:rPr>
              <a:t>Budget </a:t>
            </a:r>
            <a:r>
              <a:rPr lang="en" sz="2000" dirty="0">
                <a:solidFill>
                  <a:srgbClr val="999999"/>
                </a:solidFill>
              </a:rPr>
              <a:t>and Project Plan </a:t>
            </a:r>
            <a:endParaRPr sz="2000" dirty="0">
              <a:solidFill>
                <a:srgbClr val="999999"/>
              </a:solidFill>
            </a:endParaRPr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665983" y="6333189"/>
            <a:ext cx="548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5227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"/>
          <p:cNvSpPr txBox="1">
            <a:spLocks noGrp="1"/>
          </p:cNvSpPr>
          <p:nvPr>
            <p:ph type="title"/>
          </p:nvPr>
        </p:nvSpPr>
        <p:spPr>
          <a:xfrm>
            <a:off x="287550" y="582633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Major Issues</a:t>
            </a:r>
            <a:endParaRPr sz="2400"/>
          </a:p>
        </p:txBody>
      </p:sp>
      <p:sp>
        <p:nvSpPr>
          <p:cNvPr id="258" name="Google Shape;258;p25"/>
          <p:cNvSpPr txBox="1">
            <a:spLocks noGrp="1"/>
          </p:cNvSpPr>
          <p:nvPr>
            <p:ph type="body" idx="1"/>
          </p:nvPr>
        </p:nvSpPr>
        <p:spPr>
          <a:xfrm>
            <a:off x="380113" y="1441167"/>
            <a:ext cx="4239900" cy="45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 u="sng"/>
              <a:t>Design and Analysis</a:t>
            </a:r>
            <a:endParaRPr sz="2000" i="1" u="sng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Drone Proximity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Safety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Aesthetics/Discretion</a:t>
            </a:r>
            <a:endParaRPr sz="2000"/>
          </a:p>
        </p:txBody>
      </p:sp>
      <p:sp>
        <p:nvSpPr>
          <p:cNvPr id="259" name="Google Shape;259;p25"/>
          <p:cNvSpPr txBox="1">
            <a:spLocks noGrp="1"/>
          </p:cNvSpPr>
          <p:nvPr>
            <p:ph type="sldNum" idx="12"/>
          </p:nvPr>
        </p:nvSpPr>
        <p:spPr>
          <a:xfrm>
            <a:off x="8676908" y="6333289"/>
            <a:ext cx="548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60" name="Google Shape;260;p25"/>
          <p:cNvSpPr txBox="1"/>
          <p:nvPr/>
        </p:nvSpPr>
        <p:spPr>
          <a:xfrm>
            <a:off x="4137113" y="1441167"/>
            <a:ext cx="4620000" cy="4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 u="sng">
                <a:solidFill>
                  <a:schemeClr val="dk1"/>
                </a:solidFill>
              </a:rPr>
              <a:t>Prototyping and Experimentation</a:t>
            </a:r>
            <a:endParaRPr sz="2000" i="1" u="sng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Most complicated system - Gear train</a:t>
            </a:r>
            <a:endParaRPr sz="2000">
              <a:solidFill>
                <a:schemeClr val="dk1"/>
              </a:solidFill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</a:pPr>
            <a:r>
              <a:rPr lang="en" sz="2000">
                <a:solidFill>
                  <a:schemeClr val="dk1"/>
                </a:solidFill>
              </a:rPr>
              <a:t>Start designing early</a:t>
            </a:r>
            <a:endParaRPr sz="2000">
              <a:solidFill>
                <a:schemeClr val="dk1"/>
              </a:solidFill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</a:pPr>
            <a:r>
              <a:rPr lang="en" sz="2000">
                <a:solidFill>
                  <a:schemeClr val="dk1"/>
                </a:solidFill>
              </a:rPr>
              <a:t>Leave time for testing/troubleshooting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Fabrication method</a:t>
            </a:r>
            <a:endParaRPr sz="2000">
              <a:solidFill>
                <a:schemeClr val="dk1"/>
              </a:solidFill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</a:pPr>
            <a:r>
              <a:rPr lang="en" sz="2000">
                <a:solidFill>
                  <a:schemeClr val="dk1"/>
                </a:solidFill>
              </a:rPr>
              <a:t>Machined to use strength of metals</a:t>
            </a:r>
            <a:endParaRPr sz="2000">
              <a:solidFill>
                <a:schemeClr val="dk1"/>
              </a:solidFill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</a:pPr>
            <a:r>
              <a:rPr lang="en" sz="2000">
                <a:solidFill>
                  <a:schemeClr val="dk1"/>
                </a:solidFill>
              </a:rPr>
              <a:t>Prototype - Machined gears &amp; FDM smaller scale overall model</a:t>
            </a:r>
            <a:endParaRPr sz="2000">
              <a:solidFill>
                <a:schemeClr val="dk1"/>
              </a:solidFill>
            </a:endParaRPr>
          </a:p>
          <a:p>
            <a:pPr marL="1828800" lvl="3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Dimension 1200es</a:t>
            </a:r>
            <a:endParaRPr sz="2000">
              <a:solidFill>
                <a:schemeClr val="dk1"/>
              </a:solidFill>
            </a:endParaRPr>
          </a:p>
          <a:p>
            <a:pPr marL="1828800" lvl="3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Build volume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pic>
        <p:nvPicPr>
          <p:cNvPr id="261" name="Google Shape;261;p25"/>
          <p:cNvPicPr preferRelativeResize="0"/>
          <p:nvPr/>
        </p:nvPicPr>
        <p:blipFill rotWithShape="1">
          <a:blip r:embed="rId3">
            <a:alphaModFix/>
          </a:blip>
          <a:srcRect l="23587" t="11127" r="22177" b="4704"/>
          <a:stretch/>
        </p:blipFill>
        <p:spPr>
          <a:xfrm>
            <a:off x="282788" y="3234188"/>
            <a:ext cx="2616025" cy="27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5"/>
          <p:cNvPicPr preferRelativeResize="0"/>
          <p:nvPr/>
        </p:nvPicPr>
        <p:blipFill rotWithShape="1">
          <a:blip r:embed="rId4">
            <a:alphaModFix/>
          </a:blip>
          <a:srcRect l="13916" r="4749"/>
          <a:stretch/>
        </p:blipFill>
        <p:spPr>
          <a:xfrm>
            <a:off x="3192600" y="3072975"/>
            <a:ext cx="1469475" cy="29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5"/>
          <p:cNvSpPr/>
          <p:nvPr/>
        </p:nvSpPr>
        <p:spPr>
          <a:xfrm>
            <a:off x="1202487" y="4792600"/>
            <a:ext cx="190500" cy="209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4" name="Google Shape;264;p25"/>
          <p:cNvCxnSpPr/>
          <p:nvPr/>
        </p:nvCxnSpPr>
        <p:spPr>
          <a:xfrm rot="10800000" flipH="1">
            <a:off x="1393050" y="4711375"/>
            <a:ext cx="4800" cy="80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5" name="Google Shape;265;p25"/>
          <p:cNvCxnSpPr/>
          <p:nvPr/>
        </p:nvCxnSpPr>
        <p:spPr>
          <a:xfrm rot="10800000" flipH="1">
            <a:off x="1202475" y="4716175"/>
            <a:ext cx="14400" cy="75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6" name="Google Shape;266;p25"/>
          <p:cNvCxnSpPr/>
          <p:nvPr/>
        </p:nvCxnSpPr>
        <p:spPr>
          <a:xfrm rot="10800000" flipH="1">
            <a:off x="1216825" y="4728075"/>
            <a:ext cx="185700" cy="2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267;p25"/>
          <p:cNvCxnSpPr/>
          <p:nvPr/>
        </p:nvCxnSpPr>
        <p:spPr>
          <a:xfrm rot="10800000" flipH="1">
            <a:off x="1191762" y="4790650"/>
            <a:ext cx="78600" cy="90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8" name="Google Shape;268;p25"/>
          <p:cNvCxnSpPr/>
          <p:nvPr/>
        </p:nvCxnSpPr>
        <p:spPr>
          <a:xfrm rot="10800000" flipH="1">
            <a:off x="1191750" y="4782925"/>
            <a:ext cx="121500" cy="140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9" name="Google Shape;269;p25"/>
          <p:cNvCxnSpPr/>
          <p:nvPr/>
        </p:nvCxnSpPr>
        <p:spPr>
          <a:xfrm rot="10800000" flipH="1">
            <a:off x="1185875" y="4790650"/>
            <a:ext cx="165600" cy="185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" name="Google Shape;270;p25"/>
          <p:cNvCxnSpPr/>
          <p:nvPr/>
        </p:nvCxnSpPr>
        <p:spPr>
          <a:xfrm rot="10800000" flipH="1">
            <a:off x="1244200" y="4842475"/>
            <a:ext cx="153600" cy="171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" name="Google Shape;271;p25"/>
          <p:cNvCxnSpPr>
            <a:endCxn id="263" idx="3"/>
          </p:cNvCxnSpPr>
          <p:nvPr/>
        </p:nvCxnSpPr>
        <p:spPr>
          <a:xfrm rot="10800000" flipH="1">
            <a:off x="1297887" y="4897300"/>
            <a:ext cx="95100" cy="104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2" name="Google Shape;272;p25"/>
          <p:cNvCxnSpPr/>
          <p:nvPr/>
        </p:nvCxnSpPr>
        <p:spPr>
          <a:xfrm rot="10800000" flipH="1">
            <a:off x="1334700" y="4939250"/>
            <a:ext cx="59400" cy="56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Google Shape;273;p25"/>
          <p:cNvCxnSpPr/>
          <p:nvPr/>
        </p:nvCxnSpPr>
        <p:spPr>
          <a:xfrm rot="10800000" flipH="1">
            <a:off x="1214925" y="4804450"/>
            <a:ext cx="165600" cy="185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4" name="Google Shape;274;p25"/>
          <p:cNvCxnSpPr/>
          <p:nvPr/>
        </p:nvCxnSpPr>
        <p:spPr>
          <a:xfrm rot="10800000" flipH="1">
            <a:off x="1215600" y="4747213"/>
            <a:ext cx="73800" cy="26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" name="Google Shape;275;p25"/>
          <p:cNvCxnSpPr/>
          <p:nvPr/>
        </p:nvCxnSpPr>
        <p:spPr>
          <a:xfrm rot="10800000" flipH="1">
            <a:off x="1262063" y="4744213"/>
            <a:ext cx="85800" cy="32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6" name="Google Shape;276;p25"/>
          <p:cNvCxnSpPr/>
          <p:nvPr/>
        </p:nvCxnSpPr>
        <p:spPr>
          <a:xfrm rot="10800000" flipH="1">
            <a:off x="1308525" y="4754100"/>
            <a:ext cx="73800" cy="26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7" name="Google Shape;277;p25"/>
          <p:cNvCxnSpPr/>
          <p:nvPr/>
        </p:nvCxnSpPr>
        <p:spPr>
          <a:xfrm flipH="1">
            <a:off x="1070600" y="5057000"/>
            <a:ext cx="27300" cy="2604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8" name="Google Shape;278;p25"/>
          <p:cNvCxnSpPr/>
          <p:nvPr/>
        </p:nvCxnSpPr>
        <p:spPr>
          <a:xfrm flipH="1">
            <a:off x="852450" y="5057000"/>
            <a:ext cx="21600" cy="2499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9" name="Google Shape;279;p25"/>
          <p:cNvCxnSpPr/>
          <p:nvPr/>
        </p:nvCxnSpPr>
        <p:spPr>
          <a:xfrm rot="10800000" flipH="1">
            <a:off x="886225" y="5055200"/>
            <a:ext cx="202500" cy="1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" name="Google Shape;280;p25"/>
          <p:cNvCxnSpPr/>
          <p:nvPr/>
        </p:nvCxnSpPr>
        <p:spPr>
          <a:xfrm rot="10800000" flipH="1">
            <a:off x="860600" y="5292900"/>
            <a:ext cx="202500" cy="1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25"/>
          <p:cNvCxnSpPr/>
          <p:nvPr/>
        </p:nvCxnSpPr>
        <p:spPr>
          <a:xfrm rot="10800000" flipH="1">
            <a:off x="901025" y="4980475"/>
            <a:ext cx="202500" cy="1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2" name="Google Shape;282;p25"/>
          <p:cNvCxnSpPr/>
          <p:nvPr/>
        </p:nvCxnSpPr>
        <p:spPr>
          <a:xfrm flipH="1">
            <a:off x="1088800" y="4987825"/>
            <a:ext cx="21300" cy="741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25"/>
          <p:cNvCxnSpPr/>
          <p:nvPr/>
        </p:nvCxnSpPr>
        <p:spPr>
          <a:xfrm flipH="1">
            <a:off x="874025" y="4980475"/>
            <a:ext cx="27000" cy="88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4" name="Google Shape;284;p25"/>
          <p:cNvCxnSpPr/>
          <p:nvPr/>
        </p:nvCxnSpPr>
        <p:spPr>
          <a:xfrm flipH="1">
            <a:off x="866850" y="5057000"/>
            <a:ext cx="166200" cy="16620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5" name="Google Shape;285;p25"/>
          <p:cNvCxnSpPr/>
          <p:nvPr/>
        </p:nvCxnSpPr>
        <p:spPr>
          <a:xfrm flipH="1">
            <a:off x="866950" y="5085500"/>
            <a:ext cx="210600" cy="20100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" name="Google Shape;286;p25"/>
          <p:cNvCxnSpPr/>
          <p:nvPr/>
        </p:nvCxnSpPr>
        <p:spPr>
          <a:xfrm flipH="1">
            <a:off x="929725" y="5146550"/>
            <a:ext cx="164100" cy="14820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25"/>
          <p:cNvCxnSpPr/>
          <p:nvPr/>
        </p:nvCxnSpPr>
        <p:spPr>
          <a:xfrm flipH="1">
            <a:off x="985100" y="5227950"/>
            <a:ext cx="84300" cy="7890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8" name="Google Shape;288;p25"/>
          <p:cNvCxnSpPr/>
          <p:nvPr/>
        </p:nvCxnSpPr>
        <p:spPr>
          <a:xfrm flipH="1">
            <a:off x="860600" y="5069275"/>
            <a:ext cx="84300" cy="7890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25"/>
          <p:cNvCxnSpPr/>
          <p:nvPr/>
        </p:nvCxnSpPr>
        <p:spPr>
          <a:xfrm flipH="1">
            <a:off x="899825" y="4992600"/>
            <a:ext cx="96600" cy="2790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0" name="Google Shape;290;p25"/>
          <p:cNvCxnSpPr/>
          <p:nvPr/>
        </p:nvCxnSpPr>
        <p:spPr>
          <a:xfrm flipH="1">
            <a:off x="921125" y="4992638"/>
            <a:ext cx="162300" cy="5220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25"/>
          <p:cNvCxnSpPr/>
          <p:nvPr/>
        </p:nvCxnSpPr>
        <p:spPr>
          <a:xfrm flipH="1">
            <a:off x="998175" y="5020875"/>
            <a:ext cx="97200" cy="3240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Future Technical Analysis for Phase II</a:t>
            </a:r>
            <a:endParaRPr sz="2400" b="1"/>
          </a:p>
        </p:txBody>
      </p:sp>
      <p:sp>
        <p:nvSpPr>
          <p:cNvPr id="297" name="Google Shape;297;p26"/>
          <p:cNvSpPr txBox="1">
            <a:spLocks noGrp="1"/>
          </p:cNvSpPr>
          <p:nvPr>
            <p:ph type="body" idx="1"/>
          </p:nvPr>
        </p:nvSpPr>
        <p:spPr>
          <a:xfrm>
            <a:off x="544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i="1"/>
              <a:t>Gear train</a:t>
            </a:r>
            <a:endParaRPr sz="2000" i="1"/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Most complex aspect of design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i="1"/>
              <a:t>Cantilever analysis</a:t>
            </a:r>
            <a:endParaRPr sz="2000"/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Analyzed especially at full extension</a:t>
            </a:r>
            <a:endParaRPr sz="2000"/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FEA</a:t>
            </a:r>
            <a:endParaRPr sz="2000"/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>
                <a:solidFill>
                  <a:schemeClr val="dk1"/>
                </a:solidFill>
              </a:rPr>
              <a:t>Telescopic assembly - Compact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9144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i="1"/>
              <a:t>Determine footprint and refine spec’s</a:t>
            </a:r>
            <a:endParaRPr sz="2000" i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i="1"/>
          </a:p>
          <a:p>
            <a:pPr marL="9144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i="1"/>
              <a:t>Sensors</a:t>
            </a:r>
            <a:endParaRPr sz="2000" i="1"/>
          </a:p>
        </p:txBody>
      </p:sp>
      <p:sp>
        <p:nvSpPr>
          <p:cNvPr id="298" name="Google Shape;298;p26"/>
          <p:cNvSpPr txBox="1">
            <a:spLocks noGrp="1"/>
          </p:cNvSpPr>
          <p:nvPr>
            <p:ph type="sldNum" idx="12"/>
          </p:nvPr>
        </p:nvSpPr>
        <p:spPr>
          <a:xfrm>
            <a:off x="8665983" y="6333189"/>
            <a:ext cx="548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Outline</a:t>
            </a:r>
            <a:endParaRPr sz="2400" b="1"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11700" y="14350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88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r>
              <a:rPr lang="en" sz="2000" b="1" dirty="0"/>
              <a:t>Project Statement and </a:t>
            </a:r>
            <a:r>
              <a:rPr lang="en" sz="2000" b="1" dirty="0" smtClean="0"/>
              <a:t>Goals</a:t>
            </a:r>
            <a:endParaRPr lang="en" sz="2000" b="1" dirty="0"/>
          </a:p>
          <a:p>
            <a:pPr marL="5588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endParaRPr lang="en" sz="2000" b="1" dirty="0">
              <a:solidFill>
                <a:srgbClr val="999999"/>
              </a:solidFill>
            </a:endParaRPr>
          </a:p>
          <a:p>
            <a:pPr marL="5588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endParaRPr lang="en" sz="2000" b="1" dirty="0">
              <a:solidFill>
                <a:srgbClr val="999999"/>
              </a:solidFill>
            </a:endParaRPr>
          </a:p>
          <a:p>
            <a:pPr marL="5588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r>
              <a:rPr lang="en" sz="2000" dirty="0" smtClean="0">
                <a:solidFill>
                  <a:srgbClr val="999999"/>
                </a:solidFill>
              </a:rPr>
              <a:t>Market </a:t>
            </a:r>
            <a:r>
              <a:rPr lang="en" sz="2000" dirty="0">
                <a:solidFill>
                  <a:srgbClr val="999999"/>
                </a:solidFill>
              </a:rPr>
              <a:t>and Stakeholder </a:t>
            </a:r>
            <a:r>
              <a:rPr lang="en" sz="2000" dirty="0" smtClean="0">
                <a:solidFill>
                  <a:srgbClr val="999999"/>
                </a:solidFill>
              </a:rPr>
              <a:t>Research</a:t>
            </a:r>
            <a:endParaRPr lang="en" sz="2000" dirty="0">
              <a:solidFill>
                <a:srgbClr val="999999"/>
              </a:solidFill>
            </a:endParaRPr>
          </a:p>
          <a:p>
            <a:pPr marL="5588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endParaRPr lang="en" sz="2000" dirty="0">
              <a:solidFill>
                <a:srgbClr val="999999"/>
              </a:solidFill>
            </a:endParaRPr>
          </a:p>
          <a:p>
            <a:pPr marL="5588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endParaRPr lang="en" sz="2000" dirty="0">
              <a:solidFill>
                <a:srgbClr val="999999"/>
              </a:solidFill>
            </a:endParaRPr>
          </a:p>
          <a:p>
            <a:pPr marL="5588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r>
              <a:rPr lang="en" sz="2000" dirty="0" smtClean="0">
                <a:solidFill>
                  <a:srgbClr val="999999"/>
                </a:solidFill>
              </a:rPr>
              <a:t>Concept </a:t>
            </a:r>
            <a:r>
              <a:rPr lang="en" sz="2000" dirty="0">
                <a:solidFill>
                  <a:srgbClr val="999999"/>
                </a:solidFill>
              </a:rPr>
              <a:t>Generation and Selection </a:t>
            </a:r>
            <a:r>
              <a:rPr lang="en" sz="2000" dirty="0" smtClean="0">
                <a:solidFill>
                  <a:srgbClr val="999999"/>
                </a:solidFill>
              </a:rPr>
              <a:t>Process</a:t>
            </a:r>
            <a:endParaRPr lang="en" sz="2000" dirty="0">
              <a:solidFill>
                <a:srgbClr val="999999"/>
              </a:solidFill>
            </a:endParaRPr>
          </a:p>
          <a:p>
            <a:pPr marL="5588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endParaRPr lang="en" sz="2000" dirty="0">
              <a:solidFill>
                <a:srgbClr val="999999"/>
              </a:solidFill>
            </a:endParaRPr>
          </a:p>
          <a:p>
            <a:pPr marL="5588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endParaRPr lang="en" sz="2000" dirty="0">
              <a:solidFill>
                <a:srgbClr val="999999"/>
              </a:solidFill>
            </a:endParaRPr>
          </a:p>
          <a:p>
            <a:pPr marL="5588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r>
              <a:rPr lang="en" sz="2000" dirty="0" smtClean="0">
                <a:solidFill>
                  <a:srgbClr val="999999"/>
                </a:solidFill>
              </a:rPr>
              <a:t>Major </a:t>
            </a:r>
            <a:r>
              <a:rPr lang="en" sz="2000" dirty="0">
                <a:solidFill>
                  <a:srgbClr val="999999"/>
                </a:solidFill>
              </a:rPr>
              <a:t>Issues and Technical </a:t>
            </a:r>
            <a:r>
              <a:rPr lang="en" sz="2000" dirty="0" smtClean="0">
                <a:solidFill>
                  <a:srgbClr val="999999"/>
                </a:solidFill>
              </a:rPr>
              <a:t>Analysis</a:t>
            </a:r>
            <a:endParaRPr lang="en" sz="2000" dirty="0">
              <a:solidFill>
                <a:srgbClr val="999999"/>
              </a:solidFill>
            </a:endParaRPr>
          </a:p>
          <a:p>
            <a:pPr marL="5588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endParaRPr lang="en" sz="2000" dirty="0">
              <a:solidFill>
                <a:srgbClr val="999999"/>
              </a:solidFill>
            </a:endParaRPr>
          </a:p>
          <a:p>
            <a:pPr marL="5588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endParaRPr lang="en" sz="2000" dirty="0">
              <a:solidFill>
                <a:srgbClr val="999999"/>
              </a:solidFill>
            </a:endParaRPr>
          </a:p>
          <a:p>
            <a:pPr marL="5588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r>
              <a:rPr lang="en" sz="2000" dirty="0" smtClean="0">
                <a:solidFill>
                  <a:srgbClr val="999999"/>
                </a:solidFill>
              </a:rPr>
              <a:t>Budget </a:t>
            </a:r>
            <a:r>
              <a:rPr lang="en" sz="2000" dirty="0">
                <a:solidFill>
                  <a:srgbClr val="999999"/>
                </a:solidFill>
              </a:rPr>
              <a:t>and Project Plan </a:t>
            </a:r>
            <a:endParaRPr sz="2000" dirty="0">
              <a:solidFill>
                <a:srgbClr val="999999"/>
              </a:solidFill>
            </a:endParaRPr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665983" y="6333189"/>
            <a:ext cx="548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Outline</a:t>
            </a:r>
            <a:endParaRPr sz="2400" b="1"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11700" y="14350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8800" indent="-457200">
              <a:lnSpc>
                <a:spcPct val="115000"/>
              </a:lnSpc>
              <a:buSzPts val="2000"/>
              <a:buFont typeface="+mj-lt"/>
              <a:buAutoNum type="arabicPeriod"/>
            </a:pPr>
            <a:r>
              <a:rPr lang="en" sz="2000" dirty="0">
                <a:solidFill>
                  <a:srgbClr val="999999"/>
                </a:solidFill>
              </a:rPr>
              <a:t>Project Statement and </a:t>
            </a:r>
            <a:r>
              <a:rPr lang="en" sz="2000" dirty="0">
                <a:solidFill>
                  <a:srgbClr val="999999"/>
                </a:solidFill>
              </a:rPr>
              <a:t>Goals</a:t>
            </a:r>
            <a:endParaRPr lang="en" sz="2000" dirty="0">
              <a:solidFill>
                <a:srgbClr val="999999"/>
              </a:solidFill>
            </a:endParaRPr>
          </a:p>
          <a:p>
            <a:pPr marL="5588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endParaRPr lang="en" sz="2000" b="1" dirty="0">
              <a:solidFill>
                <a:srgbClr val="999999"/>
              </a:solidFill>
            </a:endParaRPr>
          </a:p>
          <a:p>
            <a:pPr marL="5588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endParaRPr lang="en" sz="2000" b="1" dirty="0">
              <a:solidFill>
                <a:srgbClr val="999999"/>
              </a:solidFill>
            </a:endParaRPr>
          </a:p>
          <a:p>
            <a:pPr marL="558800" indent="-457200">
              <a:lnSpc>
                <a:spcPct val="115000"/>
              </a:lnSpc>
              <a:buSzPts val="2000"/>
              <a:buFont typeface="+mj-lt"/>
              <a:buAutoNum type="arabicPeriod"/>
            </a:pPr>
            <a:r>
              <a:rPr lang="en" sz="2000" dirty="0">
                <a:solidFill>
                  <a:srgbClr val="999999"/>
                </a:solidFill>
              </a:rPr>
              <a:t>Market and Stakeholder Research</a:t>
            </a:r>
          </a:p>
          <a:p>
            <a:pPr marL="5588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endParaRPr lang="en" sz="2000" dirty="0">
              <a:solidFill>
                <a:srgbClr val="999999"/>
              </a:solidFill>
            </a:endParaRPr>
          </a:p>
          <a:p>
            <a:pPr marL="5588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endParaRPr lang="en" sz="2000" dirty="0">
              <a:solidFill>
                <a:srgbClr val="999999"/>
              </a:solidFill>
            </a:endParaRPr>
          </a:p>
          <a:p>
            <a:pPr marL="558800" indent="-457200">
              <a:lnSpc>
                <a:spcPct val="115000"/>
              </a:lnSpc>
              <a:buSzPts val="2000"/>
              <a:buFont typeface="+mj-lt"/>
              <a:buAutoNum type="arabicPeriod"/>
            </a:pPr>
            <a:r>
              <a:rPr lang="en" sz="2000" dirty="0">
                <a:solidFill>
                  <a:srgbClr val="999999"/>
                </a:solidFill>
              </a:rPr>
              <a:t>Concept Generation and Selection Process</a:t>
            </a:r>
          </a:p>
          <a:p>
            <a:pPr marL="5588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endParaRPr lang="en" sz="2000" dirty="0">
              <a:solidFill>
                <a:srgbClr val="999999"/>
              </a:solidFill>
            </a:endParaRPr>
          </a:p>
          <a:p>
            <a:pPr marL="5588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endParaRPr lang="en" sz="2000" dirty="0">
              <a:solidFill>
                <a:srgbClr val="999999"/>
              </a:solidFill>
            </a:endParaRPr>
          </a:p>
          <a:p>
            <a:pPr marL="558800" indent="-457200">
              <a:lnSpc>
                <a:spcPct val="115000"/>
              </a:lnSpc>
              <a:buSzPts val="2000"/>
              <a:buFont typeface="+mj-lt"/>
              <a:buAutoNum type="arabicPeriod"/>
            </a:pPr>
            <a:r>
              <a:rPr lang="en" sz="2000" dirty="0">
                <a:solidFill>
                  <a:srgbClr val="999999"/>
                </a:solidFill>
              </a:rPr>
              <a:t>Major Issues and Technical Analysis</a:t>
            </a:r>
          </a:p>
          <a:p>
            <a:pPr marL="5588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endParaRPr lang="en" sz="2000" dirty="0">
              <a:solidFill>
                <a:srgbClr val="999999"/>
              </a:solidFill>
            </a:endParaRPr>
          </a:p>
          <a:p>
            <a:pPr marL="5588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endParaRPr lang="en" sz="2000" dirty="0">
              <a:solidFill>
                <a:srgbClr val="999999"/>
              </a:solidFill>
            </a:endParaRPr>
          </a:p>
          <a:p>
            <a:pPr marL="558800" lvl="0" indent="-457200">
              <a:lnSpc>
                <a:spcPct val="115000"/>
              </a:lnSpc>
              <a:buSzPts val="2000"/>
              <a:buFont typeface="+mj-lt"/>
              <a:buAutoNum type="arabicPeriod"/>
            </a:pPr>
            <a:r>
              <a:rPr lang="en" sz="2000" b="1" dirty="0"/>
              <a:t>Budget </a:t>
            </a:r>
            <a:r>
              <a:rPr lang="en" sz="2000" b="1" dirty="0"/>
              <a:t>and Project Plan </a:t>
            </a:r>
            <a:endParaRPr sz="2000" b="1" dirty="0"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665983" y="6333189"/>
            <a:ext cx="548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7229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8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Budget </a:t>
            </a:r>
            <a:endParaRPr sz="2400" b="1"/>
          </a:p>
        </p:txBody>
      </p:sp>
      <p:sp>
        <p:nvSpPr>
          <p:cNvPr id="311" name="Google Shape;311;p2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93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Flexibility 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Change/variations in the design </a:t>
            </a:r>
            <a:endParaRPr sz="2000"/>
          </a:p>
        </p:txBody>
      </p:sp>
      <p:sp>
        <p:nvSpPr>
          <p:cNvPr id="312" name="Google Shape;312;p28"/>
          <p:cNvSpPr txBox="1">
            <a:spLocks noGrp="1"/>
          </p:cNvSpPr>
          <p:nvPr>
            <p:ph type="sldNum" idx="12"/>
          </p:nvPr>
        </p:nvSpPr>
        <p:spPr>
          <a:xfrm>
            <a:off x="8665983" y="6333189"/>
            <a:ext cx="548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13" name="Google Shape;31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" y="1682176"/>
            <a:ext cx="8269500" cy="308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Project Plan</a:t>
            </a:r>
            <a:endParaRPr sz="2400" b="1"/>
          </a:p>
        </p:txBody>
      </p:sp>
      <p:sp>
        <p:nvSpPr>
          <p:cNvPr id="319" name="Google Shape;319;p29"/>
          <p:cNvSpPr txBox="1">
            <a:spLocks noGrp="1"/>
          </p:cNvSpPr>
          <p:nvPr>
            <p:ph type="sldNum" idx="12"/>
          </p:nvPr>
        </p:nvSpPr>
        <p:spPr>
          <a:xfrm>
            <a:off x="8665983" y="6333189"/>
            <a:ext cx="548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aphicFrame>
        <p:nvGraphicFramePr>
          <p:cNvPr id="320" name="Google Shape;320;p29"/>
          <p:cNvGraphicFramePr/>
          <p:nvPr/>
        </p:nvGraphicFramePr>
        <p:xfrm>
          <a:off x="690675" y="1762025"/>
          <a:ext cx="7762650" cy="3245920"/>
        </p:xfrm>
        <a:graphic>
          <a:graphicData uri="http://schemas.openxmlformats.org/drawingml/2006/table">
            <a:tbl>
              <a:tblPr>
                <a:noFill/>
                <a:tableStyleId>{47CBF026-4C7C-4BA1-8E88-767C0EB9FC93}</a:tableStyleId>
              </a:tblPr>
              <a:tblGrid>
                <a:gridCol w="258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7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Phase I</a:t>
                      </a:r>
                      <a:endParaRPr sz="1900"/>
                    </a:p>
                  </a:txBody>
                  <a:tcPr marL="91425" marR="91425" marT="121900" marB="121900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Phase II</a:t>
                      </a:r>
                      <a:endParaRPr sz="1900"/>
                    </a:p>
                  </a:txBody>
                  <a:tcPr marL="91425" marR="91425" marT="121900" marB="121900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Phase III</a:t>
                      </a:r>
                      <a:endParaRPr sz="1900"/>
                    </a:p>
                  </a:txBody>
                  <a:tcPr marL="91425" marR="91425" marT="121900" marB="121900"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Project Statement</a:t>
                      </a:r>
                      <a:endParaRPr sz="1900"/>
                    </a:p>
                  </a:txBody>
                  <a:tcPr marL="91425" marR="91425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Alpha Design</a:t>
                      </a:r>
                      <a:endParaRPr sz="1900"/>
                    </a:p>
                  </a:txBody>
                  <a:tcPr marL="91425" marR="91425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Finalize Technical Analysis and Testing</a:t>
                      </a:r>
                      <a:endParaRPr sz="1900"/>
                    </a:p>
                  </a:txBody>
                  <a:tcPr marL="91425" marR="91425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Product Research</a:t>
                      </a:r>
                      <a:endParaRPr sz="1900"/>
                    </a:p>
                  </a:txBody>
                  <a:tcPr marL="91425" marR="91425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CAD Model</a:t>
                      </a:r>
                      <a:endParaRPr sz="1900"/>
                    </a:p>
                  </a:txBody>
                  <a:tcPr marL="91425" marR="91425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Design Refinement </a:t>
                      </a:r>
                      <a:endParaRPr sz="1900"/>
                    </a:p>
                  </a:txBody>
                  <a:tcPr marL="91425" marR="91425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Four Viable Concepts</a:t>
                      </a:r>
                      <a:endParaRPr sz="1900"/>
                    </a:p>
                  </a:txBody>
                  <a:tcPr marL="91425" marR="91425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Website Shell</a:t>
                      </a:r>
                      <a:endParaRPr sz="1900"/>
                    </a:p>
                  </a:txBody>
                  <a:tcPr marL="91425" marR="91425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Finalize Design</a:t>
                      </a:r>
                      <a:endParaRPr sz="1900"/>
                    </a:p>
                  </a:txBody>
                  <a:tcPr marL="91425" marR="91425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Concept Decision</a:t>
                      </a:r>
                      <a:endParaRPr sz="1900"/>
                    </a:p>
                  </a:txBody>
                  <a:tcPr marL="91425" marR="91425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Preliminary Simulation Testing</a:t>
                      </a:r>
                      <a:endParaRPr sz="1900"/>
                    </a:p>
                  </a:txBody>
                  <a:tcPr marL="91425" marR="91425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Order Materials</a:t>
                      </a:r>
                      <a:endParaRPr sz="1900"/>
                    </a:p>
                  </a:txBody>
                  <a:tcPr marL="91425" marR="91425" marT="121900" marB="1219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</a:rPr>
              <a:t>Summary</a:t>
            </a:r>
            <a:endParaRPr sz="2400"/>
          </a:p>
        </p:txBody>
      </p:sp>
      <p:sp>
        <p:nvSpPr>
          <p:cNvPr id="326" name="Google Shape;326;p3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 u="sng"/>
              <a:t>Potential for Drone Delivery in urban areas</a:t>
            </a:r>
            <a:endParaRPr sz="2000" i="1" u="sng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Needs to be safe and reliable</a:t>
            </a:r>
            <a:endParaRPr sz="20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 u="sng"/>
              <a:t>Device sits in balcony</a:t>
            </a:r>
            <a:endParaRPr sz="2000" i="1" u="sng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Extends arm and pad for drone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Retracts back onto balcony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Gear train for horizontal movement, telescopic to save space</a:t>
            </a:r>
            <a:endParaRPr sz="2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 u="sng"/>
              <a:t>What’s next in Phase II?</a:t>
            </a:r>
            <a:endParaRPr sz="2000" i="1" u="sng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Develop gear train design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Cantilever analysis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Determine optimal footprint</a:t>
            </a:r>
            <a:endParaRPr sz="2000"/>
          </a:p>
        </p:txBody>
      </p:sp>
      <p:sp>
        <p:nvSpPr>
          <p:cNvPr id="327" name="Google Shape;327;p30"/>
          <p:cNvSpPr txBox="1">
            <a:spLocks noGrp="1"/>
          </p:cNvSpPr>
          <p:nvPr>
            <p:ph type="sldNum" idx="12"/>
          </p:nvPr>
        </p:nvSpPr>
        <p:spPr>
          <a:xfrm>
            <a:off x="8690008" y="6333297"/>
            <a:ext cx="548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Thank you for time and attention!	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/>
          </a:p>
        </p:txBody>
      </p:sp>
      <p:sp>
        <p:nvSpPr>
          <p:cNvPr id="333" name="Google Shape;333;p3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Questions/Comments/Concerns?</a:t>
            </a:r>
            <a:endParaRPr/>
          </a:p>
        </p:txBody>
      </p:sp>
      <p:sp>
        <p:nvSpPr>
          <p:cNvPr id="334" name="Google Shape;334;p31"/>
          <p:cNvSpPr txBox="1">
            <a:spLocks noGrp="1"/>
          </p:cNvSpPr>
          <p:nvPr>
            <p:ph type="sldNum" idx="12"/>
          </p:nvPr>
        </p:nvSpPr>
        <p:spPr>
          <a:xfrm>
            <a:off x="8665983" y="6333189"/>
            <a:ext cx="548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2"/>
          <p:cNvSpPr txBox="1">
            <a:spLocks noGrp="1"/>
          </p:cNvSpPr>
          <p:nvPr>
            <p:ph type="title"/>
          </p:nvPr>
        </p:nvSpPr>
        <p:spPr>
          <a:xfrm>
            <a:off x="311700" y="26507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Additional Slides</a:t>
            </a:r>
            <a:endParaRPr sz="3000" b="1"/>
          </a:p>
        </p:txBody>
      </p:sp>
      <p:sp>
        <p:nvSpPr>
          <p:cNvPr id="340" name="Google Shape;340;p32"/>
          <p:cNvSpPr txBox="1">
            <a:spLocks noGrp="1"/>
          </p:cNvSpPr>
          <p:nvPr>
            <p:ph type="sldNum" idx="12"/>
          </p:nvPr>
        </p:nvSpPr>
        <p:spPr>
          <a:xfrm>
            <a:off x="8665983" y="6333189"/>
            <a:ext cx="548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dk1"/>
                </a:solidFill>
              </a:rPr>
              <a:t>Gantt Chart</a:t>
            </a:r>
            <a:endParaRPr/>
          </a:p>
        </p:txBody>
      </p:sp>
      <p:sp>
        <p:nvSpPr>
          <p:cNvPr id="346" name="Google Shape;346;p33"/>
          <p:cNvSpPr txBox="1">
            <a:spLocks noGrp="1"/>
          </p:cNvSpPr>
          <p:nvPr>
            <p:ph type="sldNum" idx="12"/>
          </p:nvPr>
        </p:nvSpPr>
        <p:spPr>
          <a:xfrm>
            <a:off x="8675358" y="6333297"/>
            <a:ext cx="548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347" name="Google Shape;3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025" y="1338601"/>
            <a:ext cx="7651948" cy="495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311700" y="581892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/>
              <a:t>Project Statement</a:t>
            </a:r>
            <a:endParaRPr sz="2600" b="1"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1"/>
          </p:nvPr>
        </p:nvSpPr>
        <p:spPr>
          <a:xfrm>
            <a:off x="311700" y="1485508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1800">
                <a:solidFill>
                  <a:srgbClr val="999999"/>
                </a:solidFill>
              </a:rPr>
              <a:t>“Develop a system capable of completing </a:t>
            </a:r>
            <a:r>
              <a:rPr lang="en" sz="2200" b="1"/>
              <a:t>package delivery</a:t>
            </a:r>
            <a:r>
              <a:rPr lang="en" sz="1800" b="1"/>
              <a:t> </a:t>
            </a:r>
            <a:r>
              <a:rPr lang="en" sz="1800">
                <a:solidFill>
                  <a:srgbClr val="999999"/>
                </a:solidFill>
              </a:rPr>
              <a:t>to a</a:t>
            </a:r>
            <a:r>
              <a:rPr lang="en" sz="1800" b="1"/>
              <a:t> </a:t>
            </a:r>
            <a:r>
              <a:rPr lang="en" sz="2200" b="1"/>
              <a:t>residential balcony</a:t>
            </a:r>
            <a:r>
              <a:rPr lang="en" sz="1800" b="1"/>
              <a:t> </a:t>
            </a:r>
            <a:r>
              <a:rPr lang="en" sz="1800">
                <a:solidFill>
                  <a:srgbClr val="999999"/>
                </a:solidFill>
              </a:rPr>
              <a:t>in an</a:t>
            </a:r>
            <a:r>
              <a:rPr lang="en" sz="1800" b="1"/>
              <a:t> </a:t>
            </a:r>
            <a:r>
              <a:rPr lang="en" sz="2200" b="1"/>
              <a:t>urban area</a:t>
            </a:r>
            <a:r>
              <a:rPr lang="en" sz="1800" b="1"/>
              <a:t> </a:t>
            </a:r>
            <a:r>
              <a:rPr lang="en" sz="1800">
                <a:solidFill>
                  <a:srgbClr val="999999"/>
                </a:solidFill>
              </a:rPr>
              <a:t>via</a:t>
            </a:r>
            <a:r>
              <a:rPr lang="en" sz="2200" b="1"/>
              <a:t> quadcopter drone</a:t>
            </a:r>
            <a:r>
              <a:rPr lang="en" sz="1800">
                <a:solidFill>
                  <a:srgbClr val="999999"/>
                </a:solidFill>
              </a:rPr>
              <a:t>, which does not come</a:t>
            </a:r>
            <a:r>
              <a:rPr lang="en" sz="2200" b="1"/>
              <a:t> within 5 feet of the balcony</a:t>
            </a:r>
            <a:r>
              <a:rPr lang="en" sz="1800">
                <a:solidFill>
                  <a:srgbClr val="999999"/>
                </a:solidFill>
              </a:rPr>
              <a:t> to prevent human interference and maintain drone and human safety. The system should be able to handle packages </a:t>
            </a:r>
            <a:r>
              <a:rPr lang="en" sz="2200" b="1"/>
              <a:t>weighing up to 5 pounds</a:t>
            </a:r>
            <a:r>
              <a:rPr lang="en" sz="1800">
                <a:solidFill>
                  <a:srgbClr val="999999"/>
                </a:solidFill>
              </a:rPr>
              <a:t> with dimensions that are within Amazon’s definition of a</a:t>
            </a:r>
            <a:r>
              <a:rPr lang="en" sz="2200" b="1"/>
              <a:t> large standard-size package of 18’’x 14’’x 8’’</a:t>
            </a:r>
            <a:r>
              <a:rPr lang="en" sz="1800">
                <a:solidFill>
                  <a:srgbClr val="999999"/>
                </a:solidFill>
              </a:rPr>
              <a:t>. This task will be completed while considering current FAA Drone Laws and Regulations, with emphasis on the maximum drone flight height regulation of 400 feet and a</a:t>
            </a:r>
            <a:r>
              <a:rPr lang="en" sz="2200" b="1"/>
              <a:t> standard balcony railing height of 36’’</a:t>
            </a:r>
            <a:r>
              <a:rPr lang="en" sz="1800">
                <a:solidFill>
                  <a:srgbClr val="999999"/>
                </a:solidFill>
              </a:rPr>
              <a:t>.”</a:t>
            </a:r>
            <a:endParaRPr sz="1800">
              <a:solidFill>
                <a:srgbClr val="999999"/>
              </a:solidFill>
            </a:endParaRPr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8665983" y="6333189"/>
            <a:ext cx="548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Motivation &amp; Goals</a:t>
            </a:r>
            <a:endParaRPr sz="2400" b="1"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>
            <a:off x="113775" y="1532900"/>
            <a:ext cx="4260300" cy="42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i="1" u="sng"/>
              <a:t>Motivation </a:t>
            </a:r>
            <a:endParaRPr sz="2100" i="1"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u="sng"/>
          </a:p>
          <a:p>
            <a:pPr marL="9144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Potential in Drone Delivery Technology </a:t>
            </a:r>
            <a:endParaRPr sz="2000"/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9144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Delivering packages safely and quickly </a:t>
            </a:r>
            <a:endParaRPr sz="2000"/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9144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Design and build a prototype 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8665983" y="6333189"/>
            <a:ext cx="548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72" name="Google Shape;72;p11"/>
          <p:cNvSpPr txBox="1"/>
          <p:nvPr/>
        </p:nvSpPr>
        <p:spPr>
          <a:xfrm>
            <a:off x="4690750" y="1532900"/>
            <a:ext cx="4027800" cy="4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i="1" u="sng">
                <a:solidFill>
                  <a:schemeClr val="dk1"/>
                </a:solidFill>
              </a:rPr>
              <a:t>Goals</a:t>
            </a:r>
            <a:endParaRPr sz="2100" i="1" u="sng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u="sng">
              <a:solidFill>
                <a:schemeClr val="dk1"/>
              </a:solidFill>
            </a:endParaRPr>
          </a:p>
          <a:p>
            <a:pPr marL="9144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Functioning prototype</a:t>
            </a:r>
            <a:endParaRPr sz="2000">
              <a:solidFill>
                <a:schemeClr val="dk1"/>
              </a:solidFill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 </a:t>
            </a:r>
            <a:endParaRPr sz="2000">
              <a:solidFill>
                <a:schemeClr val="dk1"/>
              </a:solidFill>
            </a:endParaRPr>
          </a:p>
          <a:p>
            <a:pPr marL="9144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Pride in the work</a:t>
            </a:r>
            <a:endParaRPr sz="2000">
              <a:solidFill>
                <a:schemeClr val="dk1"/>
              </a:solidFill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9144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Grow as Engineers </a:t>
            </a:r>
            <a:endParaRPr/>
          </a:p>
        </p:txBody>
      </p:sp>
      <p:cxnSp>
        <p:nvCxnSpPr>
          <p:cNvPr id="73" name="Google Shape;73;p11"/>
          <p:cNvCxnSpPr>
            <a:stCxn id="69" idx="2"/>
          </p:cNvCxnSpPr>
          <p:nvPr/>
        </p:nvCxnSpPr>
        <p:spPr>
          <a:xfrm>
            <a:off x="4572000" y="1356867"/>
            <a:ext cx="0" cy="448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Outline</a:t>
            </a:r>
            <a:endParaRPr sz="2400" b="1"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11700" y="14350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8800" indent="-457200">
              <a:lnSpc>
                <a:spcPct val="115000"/>
              </a:lnSpc>
              <a:buSzPts val="2000"/>
              <a:buFont typeface="+mj-lt"/>
              <a:buAutoNum type="arabicPeriod"/>
            </a:pPr>
            <a:r>
              <a:rPr lang="en" sz="2000" dirty="0">
                <a:solidFill>
                  <a:srgbClr val="999999"/>
                </a:solidFill>
              </a:rPr>
              <a:t>Project Statement and </a:t>
            </a:r>
            <a:r>
              <a:rPr lang="en" sz="2000" dirty="0">
                <a:solidFill>
                  <a:srgbClr val="999999"/>
                </a:solidFill>
              </a:rPr>
              <a:t>Goals</a:t>
            </a:r>
            <a:endParaRPr lang="en" sz="2000" dirty="0">
              <a:solidFill>
                <a:srgbClr val="999999"/>
              </a:solidFill>
            </a:endParaRPr>
          </a:p>
          <a:p>
            <a:pPr marL="5588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endParaRPr lang="en" sz="2000" b="1" dirty="0">
              <a:solidFill>
                <a:srgbClr val="999999"/>
              </a:solidFill>
            </a:endParaRPr>
          </a:p>
          <a:p>
            <a:pPr marL="5588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endParaRPr lang="en" sz="2000" b="1" dirty="0">
              <a:solidFill>
                <a:srgbClr val="999999"/>
              </a:solidFill>
            </a:endParaRPr>
          </a:p>
          <a:p>
            <a:pPr marL="558800" indent="-457200">
              <a:lnSpc>
                <a:spcPct val="115000"/>
              </a:lnSpc>
              <a:buSzPts val="2000"/>
              <a:buFont typeface="+mj-lt"/>
              <a:buAutoNum type="arabicPeriod"/>
            </a:pPr>
            <a:r>
              <a:rPr lang="en" sz="2000" b="1" dirty="0"/>
              <a:t>Market </a:t>
            </a:r>
            <a:r>
              <a:rPr lang="en" sz="2000" b="1" dirty="0"/>
              <a:t>and Stakeholder </a:t>
            </a:r>
            <a:r>
              <a:rPr lang="en" sz="2000" b="1" dirty="0"/>
              <a:t>Research</a:t>
            </a:r>
            <a:endParaRPr lang="en" sz="2000" b="1" dirty="0"/>
          </a:p>
          <a:p>
            <a:pPr marL="5588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endParaRPr lang="en" sz="2000" dirty="0">
              <a:solidFill>
                <a:srgbClr val="999999"/>
              </a:solidFill>
            </a:endParaRPr>
          </a:p>
          <a:p>
            <a:pPr marL="5588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endParaRPr lang="en" sz="2000" dirty="0">
              <a:solidFill>
                <a:srgbClr val="999999"/>
              </a:solidFill>
            </a:endParaRPr>
          </a:p>
          <a:p>
            <a:pPr marL="5588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r>
              <a:rPr lang="en" sz="2000" dirty="0" smtClean="0">
                <a:solidFill>
                  <a:srgbClr val="999999"/>
                </a:solidFill>
              </a:rPr>
              <a:t>Concept </a:t>
            </a:r>
            <a:r>
              <a:rPr lang="en" sz="2000" dirty="0">
                <a:solidFill>
                  <a:srgbClr val="999999"/>
                </a:solidFill>
              </a:rPr>
              <a:t>Generation and Selection </a:t>
            </a:r>
            <a:r>
              <a:rPr lang="en" sz="2000" dirty="0" smtClean="0">
                <a:solidFill>
                  <a:srgbClr val="999999"/>
                </a:solidFill>
              </a:rPr>
              <a:t>Process</a:t>
            </a:r>
            <a:endParaRPr lang="en" sz="2000" dirty="0">
              <a:solidFill>
                <a:srgbClr val="999999"/>
              </a:solidFill>
            </a:endParaRPr>
          </a:p>
          <a:p>
            <a:pPr marL="5588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endParaRPr lang="en" sz="2000" dirty="0">
              <a:solidFill>
                <a:srgbClr val="999999"/>
              </a:solidFill>
            </a:endParaRPr>
          </a:p>
          <a:p>
            <a:pPr marL="5588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endParaRPr lang="en" sz="2000" dirty="0">
              <a:solidFill>
                <a:srgbClr val="999999"/>
              </a:solidFill>
            </a:endParaRPr>
          </a:p>
          <a:p>
            <a:pPr marL="5588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r>
              <a:rPr lang="en" sz="2000" dirty="0" smtClean="0">
                <a:solidFill>
                  <a:srgbClr val="999999"/>
                </a:solidFill>
              </a:rPr>
              <a:t>Major </a:t>
            </a:r>
            <a:r>
              <a:rPr lang="en" sz="2000" dirty="0">
                <a:solidFill>
                  <a:srgbClr val="999999"/>
                </a:solidFill>
              </a:rPr>
              <a:t>Issues and Technical </a:t>
            </a:r>
            <a:r>
              <a:rPr lang="en" sz="2000" dirty="0" smtClean="0">
                <a:solidFill>
                  <a:srgbClr val="999999"/>
                </a:solidFill>
              </a:rPr>
              <a:t>Analysis</a:t>
            </a:r>
            <a:endParaRPr lang="en" sz="2000" dirty="0">
              <a:solidFill>
                <a:srgbClr val="999999"/>
              </a:solidFill>
            </a:endParaRPr>
          </a:p>
          <a:p>
            <a:pPr marL="5588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endParaRPr lang="en" sz="2000" dirty="0">
              <a:solidFill>
                <a:srgbClr val="999999"/>
              </a:solidFill>
            </a:endParaRPr>
          </a:p>
          <a:p>
            <a:pPr marL="5588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endParaRPr lang="en" sz="2000" dirty="0">
              <a:solidFill>
                <a:srgbClr val="999999"/>
              </a:solidFill>
            </a:endParaRPr>
          </a:p>
          <a:p>
            <a:pPr marL="5588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+mj-lt"/>
              <a:buAutoNum type="arabicPeriod"/>
            </a:pPr>
            <a:r>
              <a:rPr lang="en" sz="2000" dirty="0" smtClean="0">
                <a:solidFill>
                  <a:srgbClr val="999999"/>
                </a:solidFill>
              </a:rPr>
              <a:t>Budget </a:t>
            </a:r>
            <a:r>
              <a:rPr lang="en" sz="2000" dirty="0">
                <a:solidFill>
                  <a:srgbClr val="999999"/>
                </a:solidFill>
              </a:rPr>
              <a:t>and Project Plan </a:t>
            </a:r>
            <a:endParaRPr sz="2000" dirty="0">
              <a:solidFill>
                <a:srgbClr val="999999"/>
              </a:solidFill>
            </a:endParaRPr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665983" y="6333189"/>
            <a:ext cx="548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3063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Current State of the Art: Drone-Side</a:t>
            </a:r>
            <a:endParaRPr sz="2400" b="1"/>
          </a:p>
        </p:txBody>
      </p:sp>
      <p:sp>
        <p:nvSpPr>
          <p:cNvPr id="86" name="Google Shape;86;p13"/>
          <p:cNvSpPr txBox="1">
            <a:spLocks noGrp="1"/>
          </p:cNvSpPr>
          <p:nvPr>
            <p:ph type="sldNum" idx="12"/>
          </p:nvPr>
        </p:nvSpPr>
        <p:spPr>
          <a:xfrm>
            <a:off x="8665983" y="6333189"/>
            <a:ext cx="548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00" y="1777800"/>
            <a:ext cx="3550189" cy="20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5087" y="1777797"/>
            <a:ext cx="3847122" cy="2084347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146400" y="4081700"/>
            <a:ext cx="2045100" cy="21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u="sng"/>
              <a:t>Advantages</a:t>
            </a:r>
            <a:endParaRPr sz="1600" i="1" u="sng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Nimble in cornering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Ability to hover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Ability to change y-position readily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90" name="Google Shape;90;p13"/>
          <p:cNvSpPr txBox="1"/>
          <p:nvPr/>
        </p:nvSpPr>
        <p:spPr>
          <a:xfrm>
            <a:off x="311708" y="1215958"/>
            <a:ext cx="3550200" cy="34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Multi-Rotor</a:t>
            </a:r>
            <a:endParaRPr sz="1800" b="1"/>
          </a:p>
        </p:txBody>
      </p:sp>
      <p:sp>
        <p:nvSpPr>
          <p:cNvPr id="91" name="Google Shape;91;p13"/>
          <p:cNvSpPr txBox="1"/>
          <p:nvPr/>
        </p:nvSpPr>
        <p:spPr>
          <a:xfrm>
            <a:off x="4985038" y="1215950"/>
            <a:ext cx="3847200" cy="34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Fixed-Wing</a:t>
            </a:r>
            <a:endParaRPr sz="1800" b="1"/>
          </a:p>
        </p:txBody>
      </p:sp>
      <p:cxnSp>
        <p:nvCxnSpPr>
          <p:cNvPr id="92" name="Google Shape;92;p13"/>
          <p:cNvCxnSpPr/>
          <p:nvPr/>
        </p:nvCxnSpPr>
        <p:spPr>
          <a:xfrm flipH="1">
            <a:off x="4485900" y="1356867"/>
            <a:ext cx="9900" cy="461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" name="Google Shape;93;p13"/>
          <p:cNvSpPr txBox="1"/>
          <p:nvPr/>
        </p:nvSpPr>
        <p:spPr>
          <a:xfrm>
            <a:off x="4221438" y="3643775"/>
            <a:ext cx="548700" cy="42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VS</a:t>
            </a:r>
            <a:endParaRPr/>
          </a:p>
        </p:txBody>
      </p:sp>
      <p:sp>
        <p:nvSpPr>
          <p:cNvPr id="94" name="Google Shape;94;p13"/>
          <p:cNvSpPr txBox="1"/>
          <p:nvPr/>
        </p:nvSpPr>
        <p:spPr>
          <a:xfrm>
            <a:off x="2354250" y="4081700"/>
            <a:ext cx="2045100" cy="21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u="sng"/>
              <a:t>Uses</a:t>
            </a:r>
            <a:endParaRPr sz="1600" i="1" u="sng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High-Density urban environments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cxnSp>
        <p:nvCxnSpPr>
          <p:cNvPr id="95" name="Google Shape;95;p13"/>
          <p:cNvCxnSpPr/>
          <p:nvPr/>
        </p:nvCxnSpPr>
        <p:spPr>
          <a:xfrm>
            <a:off x="2187000" y="4283075"/>
            <a:ext cx="0" cy="15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Google Shape;96;p13"/>
          <p:cNvSpPr txBox="1"/>
          <p:nvPr/>
        </p:nvSpPr>
        <p:spPr>
          <a:xfrm>
            <a:off x="4675963" y="4081688"/>
            <a:ext cx="2045100" cy="16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u="sng"/>
              <a:t>Advantages</a:t>
            </a:r>
            <a:endParaRPr sz="1600" i="1" u="sng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Efficient in long flight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Ability to operate on gas power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97" name="Google Shape;97;p13"/>
          <p:cNvSpPr txBox="1"/>
          <p:nvPr/>
        </p:nvSpPr>
        <p:spPr>
          <a:xfrm>
            <a:off x="6992275" y="4073038"/>
            <a:ext cx="2045100" cy="16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u="sng"/>
              <a:t>Uses</a:t>
            </a:r>
            <a:endParaRPr sz="1600" i="1" u="sng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Lower-Density residential environments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cxnSp>
        <p:nvCxnSpPr>
          <p:cNvPr id="98" name="Google Shape;98;p13"/>
          <p:cNvCxnSpPr/>
          <p:nvPr/>
        </p:nvCxnSpPr>
        <p:spPr>
          <a:xfrm>
            <a:off x="6825025" y="4347900"/>
            <a:ext cx="0" cy="157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Current State of the Art: Autonomous Delivery</a:t>
            </a:r>
            <a:endParaRPr sz="2400" b="1"/>
          </a:p>
        </p:txBody>
      </p:sp>
      <p:sp>
        <p:nvSpPr>
          <p:cNvPr id="104" name="Google Shape;104;p14"/>
          <p:cNvSpPr txBox="1">
            <a:spLocks noGrp="1"/>
          </p:cNvSpPr>
          <p:nvPr>
            <p:ph type="sldNum" idx="12"/>
          </p:nvPr>
        </p:nvSpPr>
        <p:spPr>
          <a:xfrm>
            <a:off x="8665983" y="6333189"/>
            <a:ext cx="548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05" name="Google Shape;10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36625"/>
            <a:ext cx="3231100" cy="215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4"/>
          <p:cNvPicPr preferRelativeResize="0"/>
          <p:nvPr/>
        </p:nvPicPr>
        <p:blipFill rotWithShape="1">
          <a:blip r:embed="rId4">
            <a:alphaModFix/>
          </a:blip>
          <a:srcRect b="6524"/>
          <a:stretch/>
        </p:blipFill>
        <p:spPr>
          <a:xfrm>
            <a:off x="4571993" y="3687114"/>
            <a:ext cx="4051669" cy="19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4"/>
          <p:cNvSpPr txBox="1"/>
          <p:nvPr/>
        </p:nvSpPr>
        <p:spPr>
          <a:xfrm>
            <a:off x="217700" y="3936613"/>
            <a:ext cx="4262100" cy="19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 u="sng"/>
              <a:t>Flytrex Cloud-Based Drone (Iceland)</a:t>
            </a:r>
            <a:endParaRPr sz="1800" i="1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Control Center App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Scheduling Routes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Various Drop Options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Statistics Reporting</a:t>
            </a:r>
            <a:endParaRPr sz="1800"/>
          </a:p>
        </p:txBody>
      </p:sp>
      <p:sp>
        <p:nvSpPr>
          <p:cNvPr id="108" name="Google Shape;108;p14"/>
          <p:cNvSpPr txBox="1"/>
          <p:nvPr/>
        </p:nvSpPr>
        <p:spPr>
          <a:xfrm>
            <a:off x="5066788" y="1805275"/>
            <a:ext cx="3354900" cy="1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 u="sng"/>
              <a:t>Matternet (Switzerland)</a:t>
            </a:r>
            <a:endParaRPr sz="1800" i="1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“Dropbox” for package security</a:t>
            </a:r>
            <a:endParaRPr sz="1800"/>
          </a:p>
        </p:txBody>
      </p:sp>
      <p:cxnSp>
        <p:nvCxnSpPr>
          <p:cNvPr id="109" name="Google Shape;109;p14"/>
          <p:cNvCxnSpPr/>
          <p:nvPr/>
        </p:nvCxnSpPr>
        <p:spPr>
          <a:xfrm>
            <a:off x="4225625" y="1536625"/>
            <a:ext cx="0" cy="431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86351"/>
            <a:ext cx="5410676" cy="368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Stakeholder Needs</a:t>
            </a:r>
            <a:endParaRPr sz="2400" b="1"/>
          </a:p>
        </p:txBody>
      </p:sp>
      <p:sp>
        <p:nvSpPr>
          <p:cNvPr id="116" name="Google Shape;116;p15"/>
          <p:cNvSpPr txBox="1">
            <a:spLocks noGrp="1"/>
          </p:cNvSpPr>
          <p:nvPr>
            <p:ph type="body" idx="1"/>
          </p:nvPr>
        </p:nvSpPr>
        <p:spPr>
          <a:xfrm>
            <a:off x="4832075" y="1536625"/>
            <a:ext cx="43827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 u="sng"/>
              <a:t>High Priority Needs</a:t>
            </a:r>
            <a:endParaRPr sz="2000" i="1" u="sng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Human, drone, and package safety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Reliable and Durable</a:t>
            </a:r>
            <a:endParaRPr sz="20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 u="sng"/>
              <a:t>Medium Priority Needs</a:t>
            </a:r>
            <a:endParaRPr sz="2000" i="1" u="sng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Autonomous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Fast operational speeds</a:t>
            </a:r>
            <a:endParaRPr sz="20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 u="sng"/>
              <a:t>Low Priority Needs</a:t>
            </a:r>
            <a:endParaRPr sz="2000" i="1" u="sng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Aesthetically pleasing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Consumer Communication</a:t>
            </a:r>
            <a:endParaRPr sz="2000"/>
          </a:p>
        </p:txBody>
      </p:sp>
      <p:sp>
        <p:nvSpPr>
          <p:cNvPr id="117" name="Google Shape;117;p15"/>
          <p:cNvSpPr txBox="1">
            <a:spLocks noGrp="1"/>
          </p:cNvSpPr>
          <p:nvPr>
            <p:ph type="sldNum" idx="12"/>
          </p:nvPr>
        </p:nvSpPr>
        <p:spPr>
          <a:xfrm>
            <a:off x="8665983" y="6333189"/>
            <a:ext cx="548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Design Specifications </a:t>
            </a:r>
            <a:endParaRPr sz="2400" b="1"/>
          </a:p>
        </p:txBody>
      </p:sp>
      <p:sp>
        <p:nvSpPr>
          <p:cNvPr id="123" name="Google Shape;123;p16"/>
          <p:cNvSpPr txBox="1">
            <a:spLocks noGrp="1"/>
          </p:cNvSpPr>
          <p:nvPr>
            <p:ph type="sldNum" idx="12"/>
          </p:nvPr>
        </p:nvSpPr>
        <p:spPr>
          <a:xfrm>
            <a:off x="8665983" y="6333189"/>
            <a:ext cx="548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24" name="Google Shape;12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088" y="1356871"/>
            <a:ext cx="6479429" cy="466383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/>
          <p:nvPr/>
        </p:nvSpPr>
        <p:spPr>
          <a:xfrm>
            <a:off x="1865075" y="2633700"/>
            <a:ext cx="6006000" cy="524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6"/>
          <p:cNvSpPr/>
          <p:nvPr/>
        </p:nvSpPr>
        <p:spPr>
          <a:xfrm>
            <a:off x="1865075" y="4041325"/>
            <a:ext cx="6006000" cy="316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6"/>
          <p:cNvSpPr/>
          <p:nvPr/>
        </p:nvSpPr>
        <p:spPr>
          <a:xfrm>
            <a:off x="1865075" y="3516625"/>
            <a:ext cx="6006000" cy="524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6"/>
          <p:cNvSpPr/>
          <p:nvPr/>
        </p:nvSpPr>
        <p:spPr>
          <a:xfrm>
            <a:off x="1865075" y="4897075"/>
            <a:ext cx="6006000" cy="524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chools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1028</Words>
  <Application>Microsoft Office PowerPoint</Application>
  <PresentationFormat>On-screen Show (4:3)</PresentationFormat>
  <Paragraphs>310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Century Gothic</vt:lpstr>
      <vt:lpstr>Calibri</vt:lpstr>
      <vt:lpstr>Schools</vt:lpstr>
      <vt:lpstr>Last-Stage Drone Delivery</vt:lpstr>
      <vt:lpstr>Outline</vt:lpstr>
      <vt:lpstr>Project Statement</vt:lpstr>
      <vt:lpstr>Motivation &amp; Goals</vt:lpstr>
      <vt:lpstr>Outline</vt:lpstr>
      <vt:lpstr>Current State of the Art: Drone-Side</vt:lpstr>
      <vt:lpstr>Current State of the Art: Autonomous Delivery</vt:lpstr>
      <vt:lpstr>Stakeholder Needs</vt:lpstr>
      <vt:lpstr>Design Specifications </vt:lpstr>
      <vt:lpstr>Outline</vt:lpstr>
      <vt:lpstr>Concept 1 - Zip Line System</vt:lpstr>
      <vt:lpstr>Concept 2 - Four-Bar Linkage</vt:lpstr>
      <vt:lpstr>Concept 3 - Slider Mechanism</vt:lpstr>
      <vt:lpstr>Concept 4 - Gear Train</vt:lpstr>
      <vt:lpstr>Concept Selection</vt:lpstr>
      <vt:lpstr>How much do you value the current look of your balcony?</vt:lpstr>
      <vt:lpstr>Outline</vt:lpstr>
      <vt:lpstr>Major Issues</vt:lpstr>
      <vt:lpstr>Future Technical Analysis for Phase II</vt:lpstr>
      <vt:lpstr>Outline</vt:lpstr>
      <vt:lpstr>Budget </vt:lpstr>
      <vt:lpstr>Project Plan</vt:lpstr>
      <vt:lpstr>Summary</vt:lpstr>
      <vt:lpstr>Thank you for time and attention!  </vt:lpstr>
      <vt:lpstr>Additional Slides</vt:lpstr>
      <vt:lpstr>Gantt Chart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Last-Stage Drone Delivery</dc:title>
  <cp:lastModifiedBy>Windows User</cp:lastModifiedBy>
  <cp:revision>1</cp:revision>
  <dcterms:modified xsi:type="dcterms:W3CDTF">2018-10-04T15:47:39Z</dcterms:modified>
</cp:coreProperties>
</file>